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89" r:id="rId3"/>
    <p:sldId id="316" r:id="rId4"/>
    <p:sldId id="315" r:id="rId5"/>
    <p:sldId id="284" r:id="rId6"/>
    <p:sldId id="290" r:id="rId7"/>
    <p:sldId id="291" r:id="rId8"/>
    <p:sldId id="292" r:id="rId9"/>
    <p:sldId id="293" r:id="rId10"/>
    <p:sldId id="294" r:id="rId11"/>
    <p:sldId id="295" r:id="rId12"/>
    <p:sldId id="296" r:id="rId13"/>
    <p:sldId id="297" r:id="rId14"/>
    <p:sldId id="298" r:id="rId15"/>
    <p:sldId id="299" r:id="rId16"/>
    <p:sldId id="300" r:id="rId17"/>
    <p:sldId id="309" r:id="rId18"/>
    <p:sldId id="301" r:id="rId19"/>
    <p:sldId id="302" r:id="rId20"/>
    <p:sldId id="303" r:id="rId21"/>
    <p:sldId id="304" r:id="rId22"/>
    <p:sldId id="305" r:id="rId23"/>
    <p:sldId id="306" r:id="rId24"/>
    <p:sldId id="307" r:id="rId25"/>
    <p:sldId id="308" r:id="rId26"/>
    <p:sldId id="310" r:id="rId27"/>
    <p:sldId id="311" r:id="rId28"/>
    <p:sldId id="312" r:id="rId29"/>
    <p:sldId id="313"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1DE57-03EF-4CF6-84F7-E1139C525991}" type="doc">
      <dgm:prSet loTypeId="urn:microsoft.com/office/officeart/2005/8/layout/hProcess9" loCatId="process" qsTypeId="urn:microsoft.com/office/officeart/2005/8/quickstyle/simple1" qsCatId="simple" csTypeId="urn:microsoft.com/office/officeart/2005/8/colors/colorful2" csCatId="colorful" phldr="1"/>
      <dgm:spPr/>
    </dgm:pt>
    <dgm:pt modelId="{92679E44-3EEE-49BE-8437-83828BF42FF4}">
      <dgm:prSet phldrT="[Text]"/>
      <dgm:spPr/>
      <dgm:t>
        <a:bodyPr/>
        <a:lstStyle/>
        <a:p>
          <a:r>
            <a:rPr lang="en-AU" dirty="0" smtClean="0"/>
            <a:t>Raising safety Occurrence Reports</a:t>
          </a:r>
          <a:endParaRPr lang="en-AU" dirty="0"/>
        </a:p>
      </dgm:t>
    </dgm:pt>
    <dgm:pt modelId="{5A0A3AF7-686F-44C3-811C-C94B62498626}" type="parTrans" cxnId="{91702A33-3A3B-41DF-9250-7349E89CC748}">
      <dgm:prSet/>
      <dgm:spPr/>
      <dgm:t>
        <a:bodyPr/>
        <a:lstStyle/>
        <a:p>
          <a:endParaRPr lang="en-AU"/>
        </a:p>
      </dgm:t>
    </dgm:pt>
    <dgm:pt modelId="{C29CFF26-C41E-4E4A-9BC9-31F0A1CCCF81}" type="sibTrans" cxnId="{91702A33-3A3B-41DF-9250-7349E89CC748}">
      <dgm:prSet/>
      <dgm:spPr/>
      <dgm:t>
        <a:bodyPr/>
        <a:lstStyle/>
        <a:p>
          <a:endParaRPr lang="en-AU"/>
        </a:p>
      </dgm:t>
    </dgm:pt>
    <dgm:pt modelId="{536D2927-EE73-4862-9293-01A52C6BDB88}">
      <dgm:prSet phldrT="[Text]"/>
      <dgm:spPr/>
      <dgm:t>
        <a:bodyPr/>
        <a:lstStyle/>
        <a:p>
          <a:r>
            <a:rPr lang="en-AU" dirty="0" smtClean="0"/>
            <a:t>Recording and processing of safety data</a:t>
          </a:r>
          <a:endParaRPr lang="en-AU" dirty="0"/>
        </a:p>
      </dgm:t>
    </dgm:pt>
    <dgm:pt modelId="{011A2BC9-FC59-4C09-B4B3-BC9DC885D606}" type="parTrans" cxnId="{3B0C789E-833F-423E-8E8E-DF383759D55F}">
      <dgm:prSet/>
      <dgm:spPr/>
      <dgm:t>
        <a:bodyPr/>
        <a:lstStyle/>
        <a:p>
          <a:endParaRPr lang="en-AU"/>
        </a:p>
      </dgm:t>
    </dgm:pt>
    <dgm:pt modelId="{14897367-760D-4D30-8DC5-8ECB9E22D98A}" type="sibTrans" cxnId="{3B0C789E-833F-423E-8E8E-DF383759D55F}">
      <dgm:prSet/>
      <dgm:spPr/>
      <dgm:t>
        <a:bodyPr/>
        <a:lstStyle/>
        <a:p>
          <a:endParaRPr lang="en-AU"/>
        </a:p>
      </dgm:t>
    </dgm:pt>
    <dgm:pt modelId="{58672995-BE71-49A3-A600-DBA4858E807E}">
      <dgm:prSet phldrT="[Text]"/>
      <dgm:spPr/>
      <dgm:t>
        <a:bodyPr/>
        <a:lstStyle/>
        <a:p>
          <a:r>
            <a:rPr lang="en-AU" dirty="0" smtClean="0"/>
            <a:t>Passing on the results to the reporter and others</a:t>
          </a:r>
          <a:endParaRPr lang="en-AU" dirty="0"/>
        </a:p>
      </dgm:t>
    </dgm:pt>
    <dgm:pt modelId="{C8259FC9-72C0-4367-8B52-D14FE6B8B975}" type="parTrans" cxnId="{801637FB-CADA-4EBB-BD5B-44D498C80E55}">
      <dgm:prSet/>
      <dgm:spPr/>
      <dgm:t>
        <a:bodyPr/>
        <a:lstStyle/>
        <a:p>
          <a:endParaRPr lang="en-AU"/>
        </a:p>
      </dgm:t>
    </dgm:pt>
    <dgm:pt modelId="{97229493-564C-4B8E-8DEC-7F66D0A1294B}" type="sibTrans" cxnId="{801637FB-CADA-4EBB-BD5B-44D498C80E55}">
      <dgm:prSet/>
      <dgm:spPr/>
      <dgm:t>
        <a:bodyPr/>
        <a:lstStyle/>
        <a:p>
          <a:endParaRPr lang="en-AU"/>
        </a:p>
      </dgm:t>
    </dgm:pt>
    <dgm:pt modelId="{82044EBC-88B3-4F4F-A610-EDFC54D91B8E}" type="pres">
      <dgm:prSet presAssocID="{A881DE57-03EF-4CF6-84F7-E1139C525991}" presName="CompostProcess" presStyleCnt="0">
        <dgm:presLayoutVars>
          <dgm:dir/>
          <dgm:resizeHandles val="exact"/>
        </dgm:presLayoutVars>
      </dgm:prSet>
      <dgm:spPr/>
    </dgm:pt>
    <dgm:pt modelId="{C4D7A1FB-F667-493E-82D4-CBE8FE608A78}" type="pres">
      <dgm:prSet presAssocID="{A881DE57-03EF-4CF6-84F7-E1139C525991}" presName="arrow" presStyleLbl="bgShp" presStyleIdx="0" presStyleCnt="1"/>
      <dgm:spPr/>
    </dgm:pt>
    <dgm:pt modelId="{90819992-1D87-44FA-A4D8-5A2CCEF2A84D}" type="pres">
      <dgm:prSet presAssocID="{A881DE57-03EF-4CF6-84F7-E1139C525991}" presName="linearProcess" presStyleCnt="0"/>
      <dgm:spPr/>
    </dgm:pt>
    <dgm:pt modelId="{9C040681-3C21-483A-AB08-8DD9D5711C10}" type="pres">
      <dgm:prSet presAssocID="{92679E44-3EEE-49BE-8437-83828BF42FF4}" presName="textNode" presStyleLbl="node1" presStyleIdx="0" presStyleCnt="3">
        <dgm:presLayoutVars>
          <dgm:bulletEnabled val="1"/>
        </dgm:presLayoutVars>
      </dgm:prSet>
      <dgm:spPr/>
      <dgm:t>
        <a:bodyPr/>
        <a:lstStyle/>
        <a:p>
          <a:endParaRPr lang="en-AU"/>
        </a:p>
      </dgm:t>
    </dgm:pt>
    <dgm:pt modelId="{5DE6DB5D-B363-4801-A66C-9BAF528A4BD9}" type="pres">
      <dgm:prSet presAssocID="{C29CFF26-C41E-4E4A-9BC9-31F0A1CCCF81}" presName="sibTrans" presStyleCnt="0"/>
      <dgm:spPr/>
    </dgm:pt>
    <dgm:pt modelId="{35E3C8F8-A5BD-4CA3-AD6F-7D7A06305EE3}" type="pres">
      <dgm:prSet presAssocID="{536D2927-EE73-4862-9293-01A52C6BDB88}" presName="textNode" presStyleLbl="node1" presStyleIdx="1" presStyleCnt="3">
        <dgm:presLayoutVars>
          <dgm:bulletEnabled val="1"/>
        </dgm:presLayoutVars>
      </dgm:prSet>
      <dgm:spPr/>
      <dgm:t>
        <a:bodyPr/>
        <a:lstStyle/>
        <a:p>
          <a:endParaRPr lang="en-AU"/>
        </a:p>
      </dgm:t>
    </dgm:pt>
    <dgm:pt modelId="{1F8CBC00-3CF1-4CF9-9FCB-3CE9B9CFACBD}" type="pres">
      <dgm:prSet presAssocID="{14897367-760D-4D30-8DC5-8ECB9E22D98A}" presName="sibTrans" presStyleCnt="0"/>
      <dgm:spPr/>
    </dgm:pt>
    <dgm:pt modelId="{1C960DA4-8915-49B4-9DC5-CDF53AEBA77C}" type="pres">
      <dgm:prSet presAssocID="{58672995-BE71-49A3-A600-DBA4858E807E}" presName="textNode" presStyleLbl="node1" presStyleIdx="2" presStyleCnt="3">
        <dgm:presLayoutVars>
          <dgm:bulletEnabled val="1"/>
        </dgm:presLayoutVars>
      </dgm:prSet>
      <dgm:spPr/>
      <dgm:t>
        <a:bodyPr/>
        <a:lstStyle/>
        <a:p>
          <a:endParaRPr lang="en-AU"/>
        </a:p>
      </dgm:t>
    </dgm:pt>
  </dgm:ptLst>
  <dgm:cxnLst>
    <dgm:cxn modelId="{91702A33-3A3B-41DF-9250-7349E89CC748}" srcId="{A881DE57-03EF-4CF6-84F7-E1139C525991}" destId="{92679E44-3EEE-49BE-8437-83828BF42FF4}" srcOrd="0" destOrd="0" parTransId="{5A0A3AF7-686F-44C3-811C-C94B62498626}" sibTransId="{C29CFF26-C41E-4E4A-9BC9-31F0A1CCCF81}"/>
    <dgm:cxn modelId="{4A4C25B0-E105-4D2F-8C9E-36CC5CFBBC51}" type="presOf" srcId="{A881DE57-03EF-4CF6-84F7-E1139C525991}" destId="{82044EBC-88B3-4F4F-A610-EDFC54D91B8E}" srcOrd="0" destOrd="0" presId="urn:microsoft.com/office/officeart/2005/8/layout/hProcess9"/>
    <dgm:cxn modelId="{801637FB-CADA-4EBB-BD5B-44D498C80E55}" srcId="{A881DE57-03EF-4CF6-84F7-E1139C525991}" destId="{58672995-BE71-49A3-A600-DBA4858E807E}" srcOrd="2" destOrd="0" parTransId="{C8259FC9-72C0-4367-8B52-D14FE6B8B975}" sibTransId="{97229493-564C-4B8E-8DEC-7F66D0A1294B}"/>
    <dgm:cxn modelId="{B899BDF6-77A3-4FAF-A0BC-71FB64F1C6EE}" type="presOf" srcId="{92679E44-3EEE-49BE-8437-83828BF42FF4}" destId="{9C040681-3C21-483A-AB08-8DD9D5711C10}" srcOrd="0" destOrd="0" presId="urn:microsoft.com/office/officeart/2005/8/layout/hProcess9"/>
    <dgm:cxn modelId="{90B680F8-FAFE-4659-99EB-A32A3F214CC2}" type="presOf" srcId="{536D2927-EE73-4862-9293-01A52C6BDB88}" destId="{35E3C8F8-A5BD-4CA3-AD6F-7D7A06305EE3}" srcOrd="0" destOrd="0" presId="urn:microsoft.com/office/officeart/2005/8/layout/hProcess9"/>
    <dgm:cxn modelId="{66D2B480-3A28-4057-867A-8BCDFAD671B4}" type="presOf" srcId="{58672995-BE71-49A3-A600-DBA4858E807E}" destId="{1C960DA4-8915-49B4-9DC5-CDF53AEBA77C}" srcOrd="0" destOrd="0" presId="urn:microsoft.com/office/officeart/2005/8/layout/hProcess9"/>
    <dgm:cxn modelId="{3B0C789E-833F-423E-8E8E-DF383759D55F}" srcId="{A881DE57-03EF-4CF6-84F7-E1139C525991}" destId="{536D2927-EE73-4862-9293-01A52C6BDB88}" srcOrd="1" destOrd="0" parTransId="{011A2BC9-FC59-4C09-B4B3-BC9DC885D606}" sibTransId="{14897367-760D-4D30-8DC5-8ECB9E22D98A}"/>
    <dgm:cxn modelId="{69AD07A5-AFD7-416F-BE25-8B5FF1E83BD6}" type="presParOf" srcId="{82044EBC-88B3-4F4F-A610-EDFC54D91B8E}" destId="{C4D7A1FB-F667-493E-82D4-CBE8FE608A78}" srcOrd="0" destOrd="0" presId="urn:microsoft.com/office/officeart/2005/8/layout/hProcess9"/>
    <dgm:cxn modelId="{5FAA0C3F-6E67-4FDD-8A84-30B1BB49D261}" type="presParOf" srcId="{82044EBC-88B3-4F4F-A610-EDFC54D91B8E}" destId="{90819992-1D87-44FA-A4D8-5A2CCEF2A84D}" srcOrd="1" destOrd="0" presId="urn:microsoft.com/office/officeart/2005/8/layout/hProcess9"/>
    <dgm:cxn modelId="{72A9D8CE-99D7-40BC-9025-7E0BE31CC00E}" type="presParOf" srcId="{90819992-1D87-44FA-A4D8-5A2CCEF2A84D}" destId="{9C040681-3C21-483A-AB08-8DD9D5711C10}" srcOrd="0" destOrd="0" presId="urn:microsoft.com/office/officeart/2005/8/layout/hProcess9"/>
    <dgm:cxn modelId="{10E745FC-639E-4FD6-8020-7A72F3503EC0}" type="presParOf" srcId="{90819992-1D87-44FA-A4D8-5A2CCEF2A84D}" destId="{5DE6DB5D-B363-4801-A66C-9BAF528A4BD9}" srcOrd="1" destOrd="0" presId="urn:microsoft.com/office/officeart/2005/8/layout/hProcess9"/>
    <dgm:cxn modelId="{C53095BE-F00B-49B8-9085-B894077A4165}" type="presParOf" srcId="{90819992-1D87-44FA-A4D8-5A2CCEF2A84D}" destId="{35E3C8F8-A5BD-4CA3-AD6F-7D7A06305EE3}" srcOrd="2" destOrd="0" presId="urn:microsoft.com/office/officeart/2005/8/layout/hProcess9"/>
    <dgm:cxn modelId="{4A804F1B-FEFE-4B31-82A2-51A466E6D1A7}" type="presParOf" srcId="{90819992-1D87-44FA-A4D8-5A2CCEF2A84D}" destId="{1F8CBC00-3CF1-4CF9-9FCB-3CE9B9CFACBD}" srcOrd="3" destOrd="0" presId="urn:microsoft.com/office/officeart/2005/8/layout/hProcess9"/>
    <dgm:cxn modelId="{D5EC0579-3EBF-4DCF-9A02-788A7A44106D}" type="presParOf" srcId="{90819992-1D87-44FA-A4D8-5A2CCEF2A84D}" destId="{1C960DA4-8915-49B4-9DC5-CDF53AEBA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1DE57-03EF-4CF6-84F7-E1139C525991}" type="doc">
      <dgm:prSet loTypeId="urn:microsoft.com/office/officeart/2005/8/layout/hProcess9" loCatId="process" qsTypeId="urn:microsoft.com/office/officeart/2005/8/quickstyle/simple1" qsCatId="simple" csTypeId="urn:microsoft.com/office/officeart/2005/8/colors/colorful2" csCatId="colorful" phldr="1"/>
      <dgm:spPr/>
    </dgm:pt>
    <dgm:pt modelId="{92679E44-3EEE-49BE-8437-83828BF42FF4}">
      <dgm:prSet phldrT="[Text]"/>
      <dgm:spPr/>
      <dgm:t>
        <a:bodyPr/>
        <a:lstStyle/>
        <a:p>
          <a:r>
            <a:rPr lang="en-AU" dirty="0" smtClean="0"/>
            <a:t>Reporting safety Occurrence Reports</a:t>
          </a:r>
          <a:endParaRPr lang="en-AU" dirty="0"/>
        </a:p>
      </dgm:t>
    </dgm:pt>
    <dgm:pt modelId="{5A0A3AF7-686F-44C3-811C-C94B62498626}" type="parTrans" cxnId="{91702A33-3A3B-41DF-9250-7349E89CC748}">
      <dgm:prSet/>
      <dgm:spPr/>
      <dgm:t>
        <a:bodyPr/>
        <a:lstStyle/>
        <a:p>
          <a:endParaRPr lang="en-AU"/>
        </a:p>
      </dgm:t>
    </dgm:pt>
    <dgm:pt modelId="{C29CFF26-C41E-4E4A-9BC9-31F0A1CCCF81}" type="sibTrans" cxnId="{91702A33-3A3B-41DF-9250-7349E89CC748}">
      <dgm:prSet/>
      <dgm:spPr/>
      <dgm:t>
        <a:bodyPr/>
        <a:lstStyle/>
        <a:p>
          <a:endParaRPr lang="en-AU"/>
        </a:p>
      </dgm:t>
    </dgm:pt>
    <dgm:pt modelId="{536D2927-EE73-4862-9293-01A52C6BDB88}">
      <dgm:prSet phldrT="[Text]"/>
      <dgm:spPr/>
      <dgm:t>
        <a:bodyPr/>
        <a:lstStyle/>
        <a:p>
          <a:r>
            <a:rPr lang="en-AU" dirty="0" smtClean="0"/>
            <a:t>Recording and processing of safety data</a:t>
          </a:r>
          <a:endParaRPr lang="en-AU" dirty="0"/>
        </a:p>
      </dgm:t>
    </dgm:pt>
    <dgm:pt modelId="{011A2BC9-FC59-4C09-B4B3-BC9DC885D606}" type="parTrans" cxnId="{3B0C789E-833F-423E-8E8E-DF383759D55F}">
      <dgm:prSet/>
      <dgm:spPr/>
      <dgm:t>
        <a:bodyPr/>
        <a:lstStyle/>
        <a:p>
          <a:endParaRPr lang="en-AU"/>
        </a:p>
      </dgm:t>
    </dgm:pt>
    <dgm:pt modelId="{14897367-760D-4D30-8DC5-8ECB9E22D98A}" type="sibTrans" cxnId="{3B0C789E-833F-423E-8E8E-DF383759D55F}">
      <dgm:prSet/>
      <dgm:spPr/>
      <dgm:t>
        <a:bodyPr/>
        <a:lstStyle/>
        <a:p>
          <a:endParaRPr lang="en-AU"/>
        </a:p>
      </dgm:t>
    </dgm:pt>
    <dgm:pt modelId="{58672995-BE71-49A3-A600-DBA4858E807E}">
      <dgm:prSet phldrT="[Text]"/>
      <dgm:spPr/>
      <dgm:t>
        <a:bodyPr/>
        <a:lstStyle/>
        <a:p>
          <a:r>
            <a:rPr lang="en-AU" dirty="0" smtClean="0"/>
            <a:t>Passing on the results to the reporter and others</a:t>
          </a:r>
          <a:endParaRPr lang="en-AU" dirty="0"/>
        </a:p>
      </dgm:t>
    </dgm:pt>
    <dgm:pt modelId="{C8259FC9-72C0-4367-8B52-D14FE6B8B975}" type="parTrans" cxnId="{801637FB-CADA-4EBB-BD5B-44D498C80E55}">
      <dgm:prSet/>
      <dgm:spPr/>
      <dgm:t>
        <a:bodyPr/>
        <a:lstStyle/>
        <a:p>
          <a:endParaRPr lang="en-AU"/>
        </a:p>
      </dgm:t>
    </dgm:pt>
    <dgm:pt modelId="{97229493-564C-4B8E-8DEC-7F66D0A1294B}" type="sibTrans" cxnId="{801637FB-CADA-4EBB-BD5B-44D498C80E55}">
      <dgm:prSet/>
      <dgm:spPr/>
      <dgm:t>
        <a:bodyPr/>
        <a:lstStyle/>
        <a:p>
          <a:endParaRPr lang="en-AU"/>
        </a:p>
      </dgm:t>
    </dgm:pt>
    <dgm:pt modelId="{82044EBC-88B3-4F4F-A610-EDFC54D91B8E}" type="pres">
      <dgm:prSet presAssocID="{A881DE57-03EF-4CF6-84F7-E1139C525991}" presName="CompostProcess" presStyleCnt="0">
        <dgm:presLayoutVars>
          <dgm:dir/>
          <dgm:resizeHandles val="exact"/>
        </dgm:presLayoutVars>
      </dgm:prSet>
      <dgm:spPr/>
    </dgm:pt>
    <dgm:pt modelId="{C4D7A1FB-F667-493E-82D4-CBE8FE608A78}" type="pres">
      <dgm:prSet presAssocID="{A881DE57-03EF-4CF6-84F7-E1139C525991}" presName="arrow" presStyleLbl="bgShp" presStyleIdx="0" presStyleCnt="1"/>
      <dgm:spPr/>
    </dgm:pt>
    <dgm:pt modelId="{90819992-1D87-44FA-A4D8-5A2CCEF2A84D}" type="pres">
      <dgm:prSet presAssocID="{A881DE57-03EF-4CF6-84F7-E1139C525991}" presName="linearProcess" presStyleCnt="0"/>
      <dgm:spPr/>
    </dgm:pt>
    <dgm:pt modelId="{9C040681-3C21-483A-AB08-8DD9D5711C10}" type="pres">
      <dgm:prSet presAssocID="{92679E44-3EEE-49BE-8437-83828BF42FF4}" presName="textNode" presStyleLbl="node1" presStyleIdx="0" presStyleCnt="3">
        <dgm:presLayoutVars>
          <dgm:bulletEnabled val="1"/>
        </dgm:presLayoutVars>
      </dgm:prSet>
      <dgm:spPr/>
      <dgm:t>
        <a:bodyPr/>
        <a:lstStyle/>
        <a:p>
          <a:endParaRPr lang="en-AU"/>
        </a:p>
      </dgm:t>
    </dgm:pt>
    <dgm:pt modelId="{5DE6DB5D-B363-4801-A66C-9BAF528A4BD9}" type="pres">
      <dgm:prSet presAssocID="{C29CFF26-C41E-4E4A-9BC9-31F0A1CCCF81}" presName="sibTrans" presStyleCnt="0"/>
      <dgm:spPr/>
    </dgm:pt>
    <dgm:pt modelId="{35E3C8F8-A5BD-4CA3-AD6F-7D7A06305EE3}" type="pres">
      <dgm:prSet presAssocID="{536D2927-EE73-4862-9293-01A52C6BDB88}" presName="textNode" presStyleLbl="node1" presStyleIdx="1" presStyleCnt="3">
        <dgm:presLayoutVars>
          <dgm:bulletEnabled val="1"/>
        </dgm:presLayoutVars>
      </dgm:prSet>
      <dgm:spPr/>
      <dgm:t>
        <a:bodyPr/>
        <a:lstStyle/>
        <a:p>
          <a:endParaRPr lang="en-AU"/>
        </a:p>
      </dgm:t>
    </dgm:pt>
    <dgm:pt modelId="{1F8CBC00-3CF1-4CF9-9FCB-3CE9B9CFACBD}" type="pres">
      <dgm:prSet presAssocID="{14897367-760D-4D30-8DC5-8ECB9E22D98A}" presName="sibTrans" presStyleCnt="0"/>
      <dgm:spPr/>
    </dgm:pt>
    <dgm:pt modelId="{1C960DA4-8915-49B4-9DC5-CDF53AEBA77C}" type="pres">
      <dgm:prSet presAssocID="{58672995-BE71-49A3-A600-DBA4858E807E}" presName="textNode" presStyleLbl="node1" presStyleIdx="2" presStyleCnt="3">
        <dgm:presLayoutVars>
          <dgm:bulletEnabled val="1"/>
        </dgm:presLayoutVars>
      </dgm:prSet>
      <dgm:spPr/>
      <dgm:t>
        <a:bodyPr/>
        <a:lstStyle/>
        <a:p>
          <a:endParaRPr lang="en-AU"/>
        </a:p>
      </dgm:t>
    </dgm:pt>
  </dgm:ptLst>
  <dgm:cxnLst>
    <dgm:cxn modelId="{35E5E631-48E2-4A6C-877A-FF99A777DEAD}" type="presOf" srcId="{58672995-BE71-49A3-A600-DBA4858E807E}" destId="{1C960DA4-8915-49B4-9DC5-CDF53AEBA77C}" srcOrd="0" destOrd="0" presId="urn:microsoft.com/office/officeart/2005/8/layout/hProcess9"/>
    <dgm:cxn modelId="{91702A33-3A3B-41DF-9250-7349E89CC748}" srcId="{A881DE57-03EF-4CF6-84F7-E1139C525991}" destId="{92679E44-3EEE-49BE-8437-83828BF42FF4}" srcOrd="0" destOrd="0" parTransId="{5A0A3AF7-686F-44C3-811C-C94B62498626}" sibTransId="{C29CFF26-C41E-4E4A-9BC9-31F0A1CCCF81}"/>
    <dgm:cxn modelId="{CA7104B5-52DA-4A48-BF84-E03440A4069B}" type="presOf" srcId="{A881DE57-03EF-4CF6-84F7-E1139C525991}" destId="{82044EBC-88B3-4F4F-A610-EDFC54D91B8E}" srcOrd="0" destOrd="0" presId="urn:microsoft.com/office/officeart/2005/8/layout/hProcess9"/>
    <dgm:cxn modelId="{801637FB-CADA-4EBB-BD5B-44D498C80E55}" srcId="{A881DE57-03EF-4CF6-84F7-E1139C525991}" destId="{58672995-BE71-49A3-A600-DBA4858E807E}" srcOrd="2" destOrd="0" parTransId="{C8259FC9-72C0-4367-8B52-D14FE6B8B975}" sibTransId="{97229493-564C-4B8E-8DEC-7F66D0A1294B}"/>
    <dgm:cxn modelId="{E5C4406D-C521-4465-A0A5-69347599CEC9}" type="presOf" srcId="{92679E44-3EEE-49BE-8437-83828BF42FF4}" destId="{9C040681-3C21-483A-AB08-8DD9D5711C10}" srcOrd="0" destOrd="0" presId="urn:microsoft.com/office/officeart/2005/8/layout/hProcess9"/>
    <dgm:cxn modelId="{3B0C789E-833F-423E-8E8E-DF383759D55F}" srcId="{A881DE57-03EF-4CF6-84F7-E1139C525991}" destId="{536D2927-EE73-4862-9293-01A52C6BDB88}" srcOrd="1" destOrd="0" parTransId="{011A2BC9-FC59-4C09-B4B3-BC9DC885D606}" sibTransId="{14897367-760D-4D30-8DC5-8ECB9E22D98A}"/>
    <dgm:cxn modelId="{9C7BE7CC-5000-473C-9C20-9904C9D85EE3}" type="presOf" srcId="{536D2927-EE73-4862-9293-01A52C6BDB88}" destId="{35E3C8F8-A5BD-4CA3-AD6F-7D7A06305EE3}" srcOrd="0" destOrd="0" presId="urn:microsoft.com/office/officeart/2005/8/layout/hProcess9"/>
    <dgm:cxn modelId="{6F25C0C0-C1DC-4E70-9B02-BF5733FCCCCA}" type="presParOf" srcId="{82044EBC-88B3-4F4F-A610-EDFC54D91B8E}" destId="{C4D7A1FB-F667-493E-82D4-CBE8FE608A78}" srcOrd="0" destOrd="0" presId="urn:microsoft.com/office/officeart/2005/8/layout/hProcess9"/>
    <dgm:cxn modelId="{ACD3CADA-87F3-4AC9-8901-3033EA05FFD4}" type="presParOf" srcId="{82044EBC-88B3-4F4F-A610-EDFC54D91B8E}" destId="{90819992-1D87-44FA-A4D8-5A2CCEF2A84D}" srcOrd="1" destOrd="0" presId="urn:microsoft.com/office/officeart/2005/8/layout/hProcess9"/>
    <dgm:cxn modelId="{F1B7C165-68F2-4CE8-8E02-4ADFEED3F32A}" type="presParOf" srcId="{90819992-1D87-44FA-A4D8-5A2CCEF2A84D}" destId="{9C040681-3C21-483A-AB08-8DD9D5711C10}" srcOrd="0" destOrd="0" presId="urn:microsoft.com/office/officeart/2005/8/layout/hProcess9"/>
    <dgm:cxn modelId="{11B143A7-C9D9-4A96-A614-9A86A89B4E84}" type="presParOf" srcId="{90819992-1D87-44FA-A4D8-5A2CCEF2A84D}" destId="{5DE6DB5D-B363-4801-A66C-9BAF528A4BD9}" srcOrd="1" destOrd="0" presId="urn:microsoft.com/office/officeart/2005/8/layout/hProcess9"/>
    <dgm:cxn modelId="{27B1A17B-4653-4567-B232-EA096E34A5C0}" type="presParOf" srcId="{90819992-1D87-44FA-A4D8-5A2CCEF2A84D}" destId="{35E3C8F8-A5BD-4CA3-AD6F-7D7A06305EE3}" srcOrd="2" destOrd="0" presId="urn:microsoft.com/office/officeart/2005/8/layout/hProcess9"/>
    <dgm:cxn modelId="{D005EEFF-1E8F-4D0B-80F6-1CDFE4BF2AA3}" type="presParOf" srcId="{90819992-1D87-44FA-A4D8-5A2CCEF2A84D}" destId="{1F8CBC00-3CF1-4CF9-9FCB-3CE9B9CFACBD}" srcOrd="3" destOrd="0" presId="urn:microsoft.com/office/officeart/2005/8/layout/hProcess9"/>
    <dgm:cxn modelId="{2DA910AF-F789-4CBD-A58D-ED2C2BB19097}" type="presParOf" srcId="{90819992-1D87-44FA-A4D8-5A2CCEF2A84D}" destId="{1C960DA4-8915-49B4-9DC5-CDF53AEBA77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9EDE4-DA99-4E03-8A36-E9E57CD14CF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AU"/>
        </a:p>
      </dgm:t>
    </dgm:pt>
    <dgm:pt modelId="{E55679D1-B377-4B76-8B97-9EF82232CD27}">
      <dgm:prSet phldrT="[Text]"/>
      <dgm:spPr/>
      <dgm:t>
        <a:bodyPr/>
        <a:lstStyle/>
        <a:p>
          <a:r>
            <a:rPr lang="en-AU" dirty="0" smtClean="0"/>
            <a:t>SERA</a:t>
          </a:r>
          <a:endParaRPr lang="en-AU" dirty="0"/>
        </a:p>
      </dgm:t>
    </dgm:pt>
    <dgm:pt modelId="{63C87FA8-2318-414A-8664-D9D0FEFA984B}" type="parTrans" cxnId="{B98995B4-956A-4887-9394-A094FB97F702}">
      <dgm:prSet/>
      <dgm:spPr/>
      <dgm:t>
        <a:bodyPr/>
        <a:lstStyle/>
        <a:p>
          <a:endParaRPr lang="en-AU"/>
        </a:p>
      </dgm:t>
    </dgm:pt>
    <dgm:pt modelId="{3FBC02A1-0DC4-4C9B-8F49-67777B9A10BB}" type="sibTrans" cxnId="{B98995B4-956A-4887-9394-A094FB97F702}">
      <dgm:prSet/>
      <dgm:spPr/>
      <dgm:t>
        <a:bodyPr/>
        <a:lstStyle/>
        <a:p>
          <a:endParaRPr lang="en-AU"/>
        </a:p>
      </dgm:t>
    </dgm:pt>
    <dgm:pt modelId="{26C33C4A-C636-4BB3-BF6F-4AD33A10D041}">
      <dgm:prSet phldrT="[Text]"/>
      <dgm:spPr/>
      <dgm:t>
        <a:bodyPr/>
        <a:lstStyle/>
        <a:p>
          <a:r>
            <a:rPr lang="en-AU" dirty="0" smtClean="0"/>
            <a:t>Reporters</a:t>
          </a:r>
        </a:p>
        <a:p>
          <a:r>
            <a:rPr lang="en-AU" dirty="0" smtClean="0"/>
            <a:t>Everyone</a:t>
          </a:r>
          <a:endParaRPr lang="en-AU" dirty="0"/>
        </a:p>
      </dgm:t>
    </dgm:pt>
    <dgm:pt modelId="{AB19B9E2-8DD8-4FF3-AED1-FF1FA806D9FE}" type="parTrans" cxnId="{287B0C64-820E-4502-AD46-34CD1ABA143E}">
      <dgm:prSet/>
      <dgm:spPr/>
      <dgm:t>
        <a:bodyPr/>
        <a:lstStyle/>
        <a:p>
          <a:endParaRPr lang="en-AU"/>
        </a:p>
      </dgm:t>
    </dgm:pt>
    <dgm:pt modelId="{4485B299-1A60-4216-B141-DBC3709E863A}" type="sibTrans" cxnId="{287B0C64-820E-4502-AD46-34CD1ABA143E}">
      <dgm:prSet/>
      <dgm:spPr/>
      <dgm:t>
        <a:bodyPr/>
        <a:lstStyle/>
        <a:p>
          <a:endParaRPr lang="en-AU"/>
        </a:p>
      </dgm:t>
    </dgm:pt>
    <dgm:pt modelId="{E7C6958E-6CEE-4E81-A6FB-F35B857DB668}">
      <dgm:prSet phldrT="[Text]"/>
      <dgm:spPr/>
      <dgm:t>
        <a:bodyPr/>
        <a:lstStyle/>
        <a:p>
          <a:r>
            <a:rPr lang="en-AU" dirty="0" smtClean="0"/>
            <a:t>Administration</a:t>
          </a:r>
        </a:p>
        <a:p>
          <a:r>
            <a:rPr lang="en-AU" dirty="0" smtClean="0"/>
            <a:t>Safety Manager</a:t>
          </a:r>
          <a:endParaRPr lang="en-AU" dirty="0"/>
        </a:p>
      </dgm:t>
    </dgm:pt>
    <dgm:pt modelId="{BFF2260E-2D69-44D6-93D3-E3ABDBB0941C}" type="parTrans" cxnId="{B01FA6C9-D034-49E2-9F28-C486DE9C868A}">
      <dgm:prSet/>
      <dgm:spPr/>
      <dgm:t>
        <a:bodyPr/>
        <a:lstStyle/>
        <a:p>
          <a:endParaRPr lang="en-AU"/>
        </a:p>
      </dgm:t>
    </dgm:pt>
    <dgm:pt modelId="{9724AFAA-A68C-4DCE-BD1B-58A8EDAD83C1}" type="sibTrans" cxnId="{B01FA6C9-D034-49E2-9F28-C486DE9C868A}">
      <dgm:prSet/>
      <dgm:spPr/>
      <dgm:t>
        <a:bodyPr/>
        <a:lstStyle/>
        <a:p>
          <a:endParaRPr lang="en-AU"/>
        </a:p>
      </dgm:t>
    </dgm:pt>
    <dgm:pt modelId="{AC1263AA-D25D-4282-BBF2-890BCCB0B1C1}">
      <dgm:prSet phldrT="[Text]"/>
      <dgm:spPr/>
      <dgm:t>
        <a:bodyPr/>
        <a:lstStyle/>
        <a:p>
          <a:r>
            <a:rPr lang="en-AU" dirty="0" smtClean="0"/>
            <a:t>Technical Experts</a:t>
          </a:r>
        </a:p>
        <a:p>
          <a:r>
            <a:rPr lang="en-AU" dirty="0" smtClean="0"/>
            <a:t>(TCs, APs, LAMEs) </a:t>
          </a:r>
          <a:endParaRPr lang="en-AU" dirty="0"/>
        </a:p>
      </dgm:t>
    </dgm:pt>
    <dgm:pt modelId="{D0557EFB-F2E7-413D-8EF1-1B0C25343464}" type="parTrans" cxnId="{184E441A-F1FB-4752-B1B1-FDA95174EACA}">
      <dgm:prSet/>
      <dgm:spPr/>
      <dgm:t>
        <a:bodyPr/>
        <a:lstStyle/>
        <a:p>
          <a:endParaRPr lang="en-AU"/>
        </a:p>
      </dgm:t>
    </dgm:pt>
    <dgm:pt modelId="{C885326F-B247-4425-BDD7-15005864B28F}" type="sibTrans" cxnId="{184E441A-F1FB-4752-B1B1-FDA95174EACA}">
      <dgm:prSet/>
      <dgm:spPr/>
      <dgm:t>
        <a:bodyPr/>
        <a:lstStyle/>
        <a:p>
          <a:endParaRPr lang="en-AU"/>
        </a:p>
      </dgm:t>
    </dgm:pt>
    <dgm:pt modelId="{62A217A2-F599-4685-988E-545387869847}" type="pres">
      <dgm:prSet presAssocID="{A659EDE4-DA99-4E03-8A36-E9E57CD14CFC}" presName="cycle" presStyleCnt="0">
        <dgm:presLayoutVars>
          <dgm:chMax val="1"/>
          <dgm:dir/>
          <dgm:animLvl val="ctr"/>
          <dgm:resizeHandles val="exact"/>
        </dgm:presLayoutVars>
      </dgm:prSet>
      <dgm:spPr/>
      <dgm:t>
        <a:bodyPr/>
        <a:lstStyle/>
        <a:p>
          <a:endParaRPr lang="en-AU"/>
        </a:p>
      </dgm:t>
    </dgm:pt>
    <dgm:pt modelId="{60BE3C95-99ED-43AD-B04C-82B7979080A9}" type="pres">
      <dgm:prSet presAssocID="{E55679D1-B377-4B76-8B97-9EF82232CD27}" presName="centerShape" presStyleLbl="node0" presStyleIdx="0" presStyleCnt="1"/>
      <dgm:spPr/>
      <dgm:t>
        <a:bodyPr/>
        <a:lstStyle/>
        <a:p>
          <a:endParaRPr lang="en-AU"/>
        </a:p>
      </dgm:t>
    </dgm:pt>
    <dgm:pt modelId="{5A7BDAD6-D2C3-4462-A456-3EA08E2D2768}" type="pres">
      <dgm:prSet presAssocID="{AB19B9E2-8DD8-4FF3-AED1-FF1FA806D9FE}" presName="parTrans" presStyleLbl="bgSibTrans2D1" presStyleIdx="0" presStyleCnt="3"/>
      <dgm:spPr/>
      <dgm:t>
        <a:bodyPr/>
        <a:lstStyle/>
        <a:p>
          <a:endParaRPr lang="en-AU"/>
        </a:p>
      </dgm:t>
    </dgm:pt>
    <dgm:pt modelId="{5BE91070-7FAB-48DA-890B-0E3B1F5F9D66}" type="pres">
      <dgm:prSet presAssocID="{26C33C4A-C636-4BB3-BF6F-4AD33A10D041}" presName="node" presStyleLbl="node1" presStyleIdx="0" presStyleCnt="3">
        <dgm:presLayoutVars>
          <dgm:bulletEnabled val="1"/>
        </dgm:presLayoutVars>
      </dgm:prSet>
      <dgm:spPr/>
      <dgm:t>
        <a:bodyPr/>
        <a:lstStyle/>
        <a:p>
          <a:endParaRPr lang="en-AU"/>
        </a:p>
      </dgm:t>
    </dgm:pt>
    <dgm:pt modelId="{DB37FBA0-F4F2-4969-BA36-7AB37845304D}" type="pres">
      <dgm:prSet presAssocID="{BFF2260E-2D69-44D6-93D3-E3ABDBB0941C}" presName="parTrans" presStyleLbl="bgSibTrans2D1" presStyleIdx="1" presStyleCnt="3"/>
      <dgm:spPr/>
      <dgm:t>
        <a:bodyPr/>
        <a:lstStyle/>
        <a:p>
          <a:endParaRPr lang="en-AU"/>
        </a:p>
      </dgm:t>
    </dgm:pt>
    <dgm:pt modelId="{9AA4FF0B-FEF6-4649-80EB-9596CC1EB426}" type="pres">
      <dgm:prSet presAssocID="{E7C6958E-6CEE-4E81-A6FB-F35B857DB668}" presName="node" presStyleLbl="node1" presStyleIdx="1" presStyleCnt="3">
        <dgm:presLayoutVars>
          <dgm:bulletEnabled val="1"/>
        </dgm:presLayoutVars>
      </dgm:prSet>
      <dgm:spPr/>
      <dgm:t>
        <a:bodyPr/>
        <a:lstStyle/>
        <a:p>
          <a:endParaRPr lang="en-AU"/>
        </a:p>
      </dgm:t>
    </dgm:pt>
    <dgm:pt modelId="{CA74EBEB-1E7A-4C9E-B54A-B96AEE67FFC4}" type="pres">
      <dgm:prSet presAssocID="{D0557EFB-F2E7-413D-8EF1-1B0C25343464}" presName="parTrans" presStyleLbl="bgSibTrans2D1" presStyleIdx="2" presStyleCnt="3"/>
      <dgm:spPr/>
      <dgm:t>
        <a:bodyPr/>
        <a:lstStyle/>
        <a:p>
          <a:endParaRPr lang="en-AU"/>
        </a:p>
      </dgm:t>
    </dgm:pt>
    <dgm:pt modelId="{49B1D597-36D4-4482-9B65-E1139B9DAA07}" type="pres">
      <dgm:prSet presAssocID="{AC1263AA-D25D-4282-BBF2-890BCCB0B1C1}" presName="node" presStyleLbl="node1" presStyleIdx="2" presStyleCnt="3">
        <dgm:presLayoutVars>
          <dgm:bulletEnabled val="1"/>
        </dgm:presLayoutVars>
      </dgm:prSet>
      <dgm:spPr/>
      <dgm:t>
        <a:bodyPr/>
        <a:lstStyle/>
        <a:p>
          <a:endParaRPr lang="en-AU"/>
        </a:p>
      </dgm:t>
    </dgm:pt>
  </dgm:ptLst>
  <dgm:cxnLst>
    <dgm:cxn modelId="{287B0C64-820E-4502-AD46-34CD1ABA143E}" srcId="{E55679D1-B377-4B76-8B97-9EF82232CD27}" destId="{26C33C4A-C636-4BB3-BF6F-4AD33A10D041}" srcOrd="0" destOrd="0" parTransId="{AB19B9E2-8DD8-4FF3-AED1-FF1FA806D9FE}" sibTransId="{4485B299-1A60-4216-B141-DBC3709E863A}"/>
    <dgm:cxn modelId="{E2F9AFA7-D601-46DE-9FEE-421816D1A5F2}" type="presOf" srcId="{A659EDE4-DA99-4E03-8A36-E9E57CD14CFC}" destId="{62A217A2-F599-4685-988E-545387869847}" srcOrd="0" destOrd="0" presId="urn:microsoft.com/office/officeart/2005/8/layout/radial4"/>
    <dgm:cxn modelId="{B98995B4-956A-4887-9394-A094FB97F702}" srcId="{A659EDE4-DA99-4E03-8A36-E9E57CD14CFC}" destId="{E55679D1-B377-4B76-8B97-9EF82232CD27}" srcOrd="0" destOrd="0" parTransId="{63C87FA8-2318-414A-8664-D9D0FEFA984B}" sibTransId="{3FBC02A1-0DC4-4C9B-8F49-67777B9A10BB}"/>
    <dgm:cxn modelId="{0352A3BF-628A-40C0-A0B5-3FFA2776AF21}" type="presOf" srcId="{26C33C4A-C636-4BB3-BF6F-4AD33A10D041}" destId="{5BE91070-7FAB-48DA-890B-0E3B1F5F9D66}" srcOrd="0" destOrd="0" presId="urn:microsoft.com/office/officeart/2005/8/layout/radial4"/>
    <dgm:cxn modelId="{B01FA6C9-D034-49E2-9F28-C486DE9C868A}" srcId="{E55679D1-B377-4B76-8B97-9EF82232CD27}" destId="{E7C6958E-6CEE-4E81-A6FB-F35B857DB668}" srcOrd="1" destOrd="0" parTransId="{BFF2260E-2D69-44D6-93D3-E3ABDBB0941C}" sibTransId="{9724AFAA-A68C-4DCE-BD1B-58A8EDAD83C1}"/>
    <dgm:cxn modelId="{89AE3DDA-16C8-48C2-B43D-EEC5A8098090}" type="presOf" srcId="{AB19B9E2-8DD8-4FF3-AED1-FF1FA806D9FE}" destId="{5A7BDAD6-D2C3-4462-A456-3EA08E2D2768}" srcOrd="0" destOrd="0" presId="urn:microsoft.com/office/officeart/2005/8/layout/radial4"/>
    <dgm:cxn modelId="{86C738D1-1594-4139-92CE-6D3911F16340}" type="presOf" srcId="{E55679D1-B377-4B76-8B97-9EF82232CD27}" destId="{60BE3C95-99ED-43AD-B04C-82B7979080A9}" srcOrd="0" destOrd="0" presId="urn:microsoft.com/office/officeart/2005/8/layout/radial4"/>
    <dgm:cxn modelId="{ED5042DA-7854-42C9-9FF2-3DE47A08B601}" type="presOf" srcId="{D0557EFB-F2E7-413D-8EF1-1B0C25343464}" destId="{CA74EBEB-1E7A-4C9E-B54A-B96AEE67FFC4}" srcOrd="0" destOrd="0" presId="urn:microsoft.com/office/officeart/2005/8/layout/radial4"/>
    <dgm:cxn modelId="{EBA70F60-7A9D-48C1-95C2-A91C8BED8D2E}" type="presOf" srcId="{E7C6958E-6CEE-4E81-A6FB-F35B857DB668}" destId="{9AA4FF0B-FEF6-4649-80EB-9596CC1EB426}" srcOrd="0" destOrd="0" presId="urn:microsoft.com/office/officeart/2005/8/layout/radial4"/>
    <dgm:cxn modelId="{81362AF7-7A74-44A2-A8FB-DF635355E3FC}" type="presOf" srcId="{BFF2260E-2D69-44D6-93D3-E3ABDBB0941C}" destId="{DB37FBA0-F4F2-4969-BA36-7AB37845304D}" srcOrd="0" destOrd="0" presId="urn:microsoft.com/office/officeart/2005/8/layout/radial4"/>
    <dgm:cxn modelId="{3B03D8A9-92D5-4A86-9B2A-F9D9CFBB3BB9}" type="presOf" srcId="{AC1263AA-D25D-4282-BBF2-890BCCB0B1C1}" destId="{49B1D597-36D4-4482-9B65-E1139B9DAA07}" srcOrd="0" destOrd="0" presId="urn:microsoft.com/office/officeart/2005/8/layout/radial4"/>
    <dgm:cxn modelId="{184E441A-F1FB-4752-B1B1-FDA95174EACA}" srcId="{E55679D1-B377-4B76-8B97-9EF82232CD27}" destId="{AC1263AA-D25D-4282-BBF2-890BCCB0B1C1}" srcOrd="2" destOrd="0" parTransId="{D0557EFB-F2E7-413D-8EF1-1B0C25343464}" sibTransId="{C885326F-B247-4425-BDD7-15005864B28F}"/>
    <dgm:cxn modelId="{74FA7622-91AC-48D1-92A8-2368F48C31BB}" type="presParOf" srcId="{62A217A2-F599-4685-988E-545387869847}" destId="{60BE3C95-99ED-43AD-B04C-82B7979080A9}" srcOrd="0" destOrd="0" presId="urn:microsoft.com/office/officeart/2005/8/layout/radial4"/>
    <dgm:cxn modelId="{B63AC68F-68B6-47A9-8329-962AD34F5C2B}" type="presParOf" srcId="{62A217A2-F599-4685-988E-545387869847}" destId="{5A7BDAD6-D2C3-4462-A456-3EA08E2D2768}" srcOrd="1" destOrd="0" presId="urn:microsoft.com/office/officeart/2005/8/layout/radial4"/>
    <dgm:cxn modelId="{151E34A1-5605-4794-9614-7A4FBFE0D43D}" type="presParOf" srcId="{62A217A2-F599-4685-988E-545387869847}" destId="{5BE91070-7FAB-48DA-890B-0E3B1F5F9D66}" srcOrd="2" destOrd="0" presId="urn:microsoft.com/office/officeart/2005/8/layout/radial4"/>
    <dgm:cxn modelId="{7E9CDD8C-BE77-49D4-8CA3-8C90BBFFB51A}" type="presParOf" srcId="{62A217A2-F599-4685-988E-545387869847}" destId="{DB37FBA0-F4F2-4969-BA36-7AB37845304D}" srcOrd="3" destOrd="0" presId="urn:microsoft.com/office/officeart/2005/8/layout/radial4"/>
    <dgm:cxn modelId="{0B71B694-974E-4C28-AD8D-D438D2F314D5}" type="presParOf" srcId="{62A217A2-F599-4685-988E-545387869847}" destId="{9AA4FF0B-FEF6-4649-80EB-9596CC1EB426}" srcOrd="4" destOrd="0" presId="urn:microsoft.com/office/officeart/2005/8/layout/radial4"/>
    <dgm:cxn modelId="{893BE22A-2FDD-4679-AE1C-325C0B5BBF3F}" type="presParOf" srcId="{62A217A2-F599-4685-988E-545387869847}" destId="{CA74EBEB-1E7A-4C9E-B54A-B96AEE67FFC4}" srcOrd="5" destOrd="0" presId="urn:microsoft.com/office/officeart/2005/8/layout/radial4"/>
    <dgm:cxn modelId="{0E3368F9-69F7-41EF-AC13-3CDC4DAC9D4D}" type="presParOf" srcId="{62A217A2-F599-4685-988E-545387869847}" destId="{49B1D597-36D4-4482-9B65-E1139B9DAA0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A1FB-F667-493E-82D4-CBE8FE608A78}">
      <dsp:nvSpPr>
        <dsp:cNvPr id="0" name=""/>
        <dsp:cNvSpPr/>
      </dsp:nvSpPr>
      <dsp:spPr>
        <a:xfrm>
          <a:off x="685799" y="0"/>
          <a:ext cx="7772400" cy="53292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40681-3C21-483A-AB08-8DD9D5711C10}">
      <dsp:nvSpPr>
        <dsp:cNvPr id="0" name=""/>
        <dsp:cNvSpPr/>
      </dsp:nvSpPr>
      <dsp:spPr>
        <a:xfrm>
          <a:off x="309860" y="1598771"/>
          <a:ext cx="2743200" cy="21316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Raising safety Occurrence Reports</a:t>
          </a:r>
          <a:endParaRPr lang="en-AU" sz="3000" kern="1200" dirty="0"/>
        </a:p>
      </dsp:txBody>
      <dsp:txXfrm>
        <a:off x="413921" y="1702832"/>
        <a:ext cx="2535078" cy="1923573"/>
      </dsp:txXfrm>
    </dsp:sp>
    <dsp:sp modelId="{35E3C8F8-A5BD-4CA3-AD6F-7D7A06305EE3}">
      <dsp:nvSpPr>
        <dsp:cNvPr id="0" name=""/>
        <dsp:cNvSpPr/>
      </dsp:nvSpPr>
      <dsp:spPr>
        <a:xfrm>
          <a:off x="3200399" y="1598771"/>
          <a:ext cx="2743200" cy="213169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Recording and processing of safety data</a:t>
          </a:r>
          <a:endParaRPr lang="en-AU" sz="3000" kern="1200" dirty="0"/>
        </a:p>
      </dsp:txBody>
      <dsp:txXfrm>
        <a:off x="3304460" y="1702832"/>
        <a:ext cx="2535078" cy="1923573"/>
      </dsp:txXfrm>
    </dsp:sp>
    <dsp:sp modelId="{1C960DA4-8915-49B4-9DC5-CDF53AEBA77C}">
      <dsp:nvSpPr>
        <dsp:cNvPr id="0" name=""/>
        <dsp:cNvSpPr/>
      </dsp:nvSpPr>
      <dsp:spPr>
        <a:xfrm>
          <a:off x="6090939" y="1598771"/>
          <a:ext cx="2743200" cy="213169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Passing on the results to the reporter and others</a:t>
          </a:r>
          <a:endParaRPr lang="en-AU" sz="3000" kern="1200" dirty="0"/>
        </a:p>
      </dsp:txBody>
      <dsp:txXfrm>
        <a:off x="6195000" y="1702832"/>
        <a:ext cx="2535078" cy="1923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A1FB-F667-493E-82D4-CBE8FE608A78}">
      <dsp:nvSpPr>
        <dsp:cNvPr id="0" name=""/>
        <dsp:cNvSpPr/>
      </dsp:nvSpPr>
      <dsp:spPr>
        <a:xfrm>
          <a:off x="685799" y="0"/>
          <a:ext cx="7772400" cy="53292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40681-3C21-483A-AB08-8DD9D5711C10}">
      <dsp:nvSpPr>
        <dsp:cNvPr id="0" name=""/>
        <dsp:cNvSpPr/>
      </dsp:nvSpPr>
      <dsp:spPr>
        <a:xfrm>
          <a:off x="309860" y="1598771"/>
          <a:ext cx="2743200" cy="21316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Reporting safety Occurrence Reports</a:t>
          </a:r>
          <a:endParaRPr lang="en-AU" sz="3000" kern="1200" dirty="0"/>
        </a:p>
      </dsp:txBody>
      <dsp:txXfrm>
        <a:off x="413921" y="1702832"/>
        <a:ext cx="2535078" cy="1923573"/>
      </dsp:txXfrm>
    </dsp:sp>
    <dsp:sp modelId="{35E3C8F8-A5BD-4CA3-AD6F-7D7A06305EE3}">
      <dsp:nvSpPr>
        <dsp:cNvPr id="0" name=""/>
        <dsp:cNvSpPr/>
      </dsp:nvSpPr>
      <dsp:spPr>
        <a:xfrm>
          <a:off x="3200399" y="1598771"/>
          <a:ext cx="2743200" cy="213169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Recording and processing of safety data</a:t>
          </a:r>
          <a:endParaRPr lang="en-AU" sz="3000" kern="1200" dirty="0"/>
        </a:p>
      </dsp:txBody>
      <dsp:txXfrm>
        <a:off x="3304460" y="1702832"/>
        <a:ext cx="2535078" cy="1923573"/>
      </dsp:txXfrm>
    </dsp:sp>
    <dsp:sp modelId="{1C960DA4-8915-49B4-9DC5-CDF53AEBA77C}">
      <dsp:nvSpPr>
        <dsp:cNvPr id="0" name=""/>
        <dsp:cNvSpPr/>
      </dsp:nvSpPr>
      <dsp:spPr>
        <a:xfrm>
          <a:off x="6090939" y="1598771"/>
          <a:ext cx="2743200" cy="213169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AU" sz="3000" kern="1200" dirty="0" smtClean="0"/>
            <a:t>Passing on the results to the reporter and others</a:t>
          </a:r>
          <a:endParaRPr lang="en-AU" sz="3000" kern="1200" dirty="0"/>
        </a:p>
      </dsp:txBody>
      <dsp:txXfrm>
        <a:off x="6195000" y="1702832"/>
        <a:ext cx="2535078" cy="1923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3C95-99ED-43AD-B04C-82B7979080A9}">
      <dsp:nvSpPr>
        <dsp:cNvPr id="0" name=""/>
        <dsp:cNvSpPr/>
      </dsp:nvSpPr>
      <dsp:spPr>
        <a:xfrm>
          <a:off x="3356848" y="2897467"/>
          <a:ext cx="2430303" cy="2430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AU" sz="6200" kern="1200" dirty="0" smtClean="0"/>
            <a:t>SERA</a:t>
          </a:r>
          <a:endParaRPr lang="en-AU" sz="6200" kern="1200" dirty="0"/>
        </a:p>
      </dsp:txBody>
      <dsp:txXfrm>
        <a:off x="3712758" y="3253377"/>
        <a:ext cx="1718483" cy="1718483"/>
      </dsp:txXfrm>
    </dsp:sp>
    <dsp:sp modelId="{5A7BDAD6-D2C3-4462-A456-3EA08E2D2768}">
      <dsp:nvSpPr>
        <dsp:cNvPr id="0" name=""/>
        <dsp:cNvSpPr/>
      </dsp:nvSpPr>
      <dsp:spPr>
        <a:xfrm rot="12900000">
          <a:off x="1792290" y="2472520"/>
          <a:ext cx="1863997" cy="69263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E91070-7FAB-48DA-890B-0E3B1F5F9D66}">
      <dsp:nvSpPr>
        <dsp:cNvPr id="0" name=""/>
        <dsp:cNvSpPr/>
      </dsp:nvSpPr>
      <dsp:spPr>
        <a:xfrm>
          <a:off x="806446" y="1360750"/>
          <a:ext cx="2308788" cy="18470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AU" sz="2600" kern="1200" dirty="0" smtClean="0"/>
            <a:t>Reporters</a:t>
          </a:r>
        </a:p>
        <a:p>
          <a:pPr lvl="0" algn="ctr" defTabSz="1155700">
            <a:lnSpc>
              <a:spcPct val="90000"/>
            </a:lnSpc>
            <a:spcBef>
              <a:spcPct val="0"/>
            </a:spcBef>
            <a:spcAft>
              <a:spcPct val="35000"/>
            </a:spcAft>
          </a:pPr>
          <a:r>
            <a:rPr lang="en-AU" sz="2600" kern="1200" dirty="0" smtClean="0"/>
            <a:t>Everyone</a:t>
          </a:r>
          <a:endParaRPr lang="en-AU" sz="2600" kern="1200" dirty="0"/>
        </a:p>
      </dsp:txBody>
      <dsp:txXfrm>
        <a:off x="860544" y="1414848"/>
        <a:ext cx="2200592" cy="1738834"/>
      </dsp:txXfrm>
    </dsp:sp>
    <dsp:sp modelId="{DB37FBA0-F4F2-4969-BA36-7AB37845304D}">
      <dsp:nvSpPr>
        <dsp:cNvPr id="0" name=""/>
        <dsp:cNvSpPr/>
      </dsp:nvSpPr>
      <dsp:spPr>
        <a:xfrm rot="16200000">
          <a:off x="3640001" y="1510663"/>
          <a:ext cx="1863997" cy="692636"/>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A4FF0B-FEF6-4649-80EB-9596CC1EB426}">
      <dsp:nvSpPr>
        <dsp:cNvPr id="0" name=""/>
        <dsp:cNvSpPr/>
      </dsp:nvSpPr>
      <dsp:spPr>
        <a:xfrm>
          <a:off x="3417605" y="1467"/>
          <a:ext cx="2308788" cy="184703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AU" sz="2600" kern="1200" dirty="0" smtClean="0"/>
            <a:t>Administration</a:t>
          </a:r>
        </a:p>
        <a:p>
          <a:pPr lvl="0" algn="ctr" defTabSz="1155700">
            <a:lnSpc>
              <a:spcPct val="90000"/>
            </a:lnSpc>
            <a:spcBef>
              <a:spcPct val="0"/>
            </a:spcBef>
            <a:spcAft>
              <a:spcPct val="35000"/>
            </a:spcAft>
          </a:pPr>
          <a:r>
            <a:rPr lang="en-AU" sz="2600" kern="1200" dirty="0" smtClean="0"/>
            <a:t>Safety Manager</a:t>
          </a:r>
          <a:endParaRPr lang="en-AU" sz="2600" kern="1200" dirty="0"/>
        </a:p>
      </dsp:txBody>
      <dsp:txXfrm>
        <a:off x="3471703" y="55565"/>
        <a:ext cx="2200592" cy="1738834"/>
      </dsp:txXfrm>
    </dsp:sp>
    <dsp:sp modelId="{CA74EBEB-1E7A-4C9E-B54A-B96AEE67FFC4}">
      <dsp:nvSpPr>
        <dsp:cNvPr id="0" name=""/>
        <dsp:cNvSpPr/>
      </dsp:nvSpPr>
      <dsp:spPr>
        <a:xfrm rot="19500000">
          <a:off x="5487711" y="2472520"/>
          <a:ext cx="1863997" cy="692636"/>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1D597-36D4-4482-9B65-E1139B9DAA07}">
      <dsp:nvSpPr>
        <dsp:cNvPr id="0" name=""/>
        <dsp:cNvSpPr/>
      </dsp:nvSpPr>
      <dsp:spPr>
        <a:xfrm>
          <a:off x="6028764" y="1360750"/>
          <a:ext cx="2308788" cy="184703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AU" sz="2600" kern="1200" dirty="0" smtClean="0"/>
            <a:t>Technical Experts</a:t>
          </a:r>
        </a:p>
        <a:p>
          <a:pPr lvl="0" algn="ctr" defTabSz="1155700">
            <a:lnSpc>
              <a:spcPct val="90000"/>
            </a:lnSpc>
            <a:spcBef>
              <a:spcPct val="0"/>
            </a:spcBef>
            <a:spcAft>
              <a:spcPct val="35000"/>
            </a:spcAft>
          </a:pPr>
          <a:r>
            <a:rPr lang="en-AU" sz="2600" kern="1200" dirty="0" smtClean="0"/>
            <a:t>(TCs, APs, LAMEs) </a:t>
          </a:r>
          <a:endParaRPr lang="en-AU" sz="2600" kern="1200" dirty="0"/>
        </a:p>
      </dsp:txBody>
      <dsp:txXfrm>
        <a:off x="6082862" y="1414848"/>
        <a:ext cx="2200592" cy="17388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44886-4E46-4ABB-9D4D-50A165231C8F}" type="datetimeFigureOut">
              <a:rPr lang="en-AU" smtClean="0"/>
              <a:pPr/>
              <a:t>16/12/2013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E0CFC-10A9-40E6-997C-85C720DFD326}" type="slidenum">
              <a:rPr lang="en-AU" smtClean="0"/>
              <a:pPr/>
              <a:t>‹#›</a:t>
            </a:fld>
            <a:endParaRPr lang="en-AU"/>
          </a:p>
        </p:txBody>
      </p:sp>
    </p:spTree>
    <p:extLst>
      <p:ext uri="{BB962C8B-B14F-4D97-AF65-F5344CB8AC3E}">
        <p14:creationId xmlns:p14="http://schemas.microsoft.com/office/powerpoint/2010/main" val="27225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8FBB8BB5-491D-4A8C-9709-58D4ADD9E1EF}" type="datetime4">
              <a:rPr lang="en-AU" smtClean="0"/>
              <a:t>16 December 2013</a:t>
            </a:fld>
            <a:endParaRPr lang="en-AU"/>
          </a:p>
        </p:txBody>
      </p:sp>
      <p:sp>
        <p:nvSpPr>
          <p:cNvPr id="5" name="Footer Placeholder 4"/>
          <p:cNvSpPr>
            <a:spLocks noGrp="1"/>
          </p:cNvSpPr>
          <p:nvPr>
            <p:ph type="ftr" sz="quarter" idx="11"/>
          </p:nvPr>
        </p:nvSpPr>
        <p:spPr/>
        <p:txBody>
          <a:bodyPr/>
          <a:lstStyle/>
          <a:p>
            <a:r>
              <a:rPr lang="en-AU" smtClean="0"/>
              <a:t>SAAA SMS (produced by Bill Ginn)</a:t>
            </a:r>
            <a:endParaRPr lang="en-AU"/>
          </a:p>
        </p:txBody>
      </p:sp>
      <p:sp>
        <p:nvSpPr>
          <p:cNvPr id="6" name="Slide Number Placeholder 5"/>
          <p:cNvSpPr>
            <a:spLocks noGrp="1"/>
          </p:cNvSpPr>
          <p:nvPr>
            <p:ph type="sldNum" sz="quarter" idx="12"/>
          </p:nvPr>
        </p:nvSpPr>
        <p:spPr/>
        <p:txBody>
          <a:bodyPr/>
          <a:lstStyle/>
          <a:p>
            <a:fld id="{796D8AE0-14F1-41B3-8A2F-787D0590ECA2}" type="slidenum">
              <a:rPr lang="en-AU" smtClean="0"/>
              <a:pPr/>
              <a:t>‹#›</a:t>
            </a:fld>
            <a:endParaRPr lang="en-AU"/>
          </a:p>
        </p:txBody>
      </p:sp>
      <p:pic>
        <p:nvPicPr>
          <p:cNvPr id="1026" name="Picture 2"/>
          <p:cNvPicPr>
            <a:picLocks noChangeAspect="1" noChangeArrowheads="1"/>
          </p:cNvPicPr>
          <p:nvPr userDrawn="1"/>
        </p:nvPicPr>
        <p:blipFill>
          <a:blip r:embed="rId2" cstate="print"/>
          <a:srcRect/>
          <a:stretch>
            <a:fillRect/>
          </a:stretch>
        </p:blipFill>
        <p:spPr bwMode="auto">
          <a:xfrm>
            <a:off x="0" y="4617481"/>
            <a:ext cx="9144000" cy="2240519"/>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9445412-86B2-4204-A1DB-319A3676FE5C}" type="datetime4">
              <a:rPr lang="en-AU" smtClean="0"/>
              <a:t>16 December 2013</a:t>
            </a:fld>
            <a:endParaRPr lang="en-AU"/>
          </a:p>
        </p:txBody>
      </p:sp>
      <p:sp>
        <p:nvSpPr>
          <p:cNvPr id="5" name="Footer Placeholder 4"/>
          <p:cNvSpPr>
            <a:spLocks noGrp="1"/>
          </p:cNvSpPr>
          <p:nvPr>
            <p:ph type="ftr" sz="quarter" idx="11"/>
          </p:nvPr>
        </p:nvSpPr>
        <p:spPr/>
        <p:txBody>
          <a:bodyPr/>
          <a:lstStyle/>
          <a:p>
            <a:r>
              <a:rPr lang="en-AU" smtClean="0"/>
              <a:t>SAAA SMS (produced by Bill Ginn)</a:t>
            </a:r>
            <a:endParaRPr lang="en-AU"/>
          </a:p>
        </p:txBody>
      </p:sp>
      <p:sp>
        <p:nvSpPr>
          <p:cNvPr id="6" name="Slide Number Placeholder 5"/>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42B0A74-81D9-4730-B6EF-6E71304C00F9}" type="datetime4">
              <a:rPr lang="en-AU" smtClean="0"/>
              <a:t>16 December 2013</a:t>
            </a:fld>
            <a:endParaRPr lang="en-AU"/>
          </a:p>
        </p:txBody>
      </p:sp>
      <p:sp>
        <p:nvSpPr>
          <p:cNvPr id="5" name="Footer Placeholder 4"/>
          <p:cNvSpPr>
            <a:spLocks noGrp="1"/>
          </p:cNvSpPr>
          <p:nvPr>
            <p:ph type="ftr" sz="quarter" idx="11"/>
          </p:nvPr>
        </p:nvSpPr>
        <p:spPr/>
        <p:txBody>
          <a:bodyPr/>
          <a:lstStyle/>
          <a:p>
            <a:r>
              <a:rPr lang="en-AU" smtClean="0"/>
              <a:t>SAAA SMS (produced by Bill Ginn)</a:t>
            </a:r>
            <a:endParaRPr lang="en-AU"/>
          </a:p>
        </p:txBody>
      </p:sp>
      <p:sp>
        <p:nvSpPr>
          <p:cNvPr id="6" name="Slide Number Placeholder 5"/>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6237312"/>
            <a:ext cx="9144000" cy="6206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0" y="0"/>
            <a:ext cx="9144000" cy="908720"/>
          </a:xfrm>
          <a:solidFill>
            <a:schemeClr val="tx2">
              <a:lumMod val="20000"/>
              <a:lumOff val="80000"/>
            </a:schemeClr>
          </a:solidFill>
        </p:spPr>
        <p:txBody>
          <a:bodyPr/>
          <a:lstStyle>
            <a:lvl1pPr>
              <a:defRPr b="1">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0" y="908720"/>
            <a:ext cx="9144000" cy="53285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b="1">
                <a:solidFill>
                  <a:schemeClr val="tx1"/>
                </a:solidFill>
              </a:defRPr>
            </a:lvl1p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a:xfrm>
            <a:off x="2699792" y="6356350"/>
            <a:ext cx="3672408" cy="365125"/>
          </a:xfrm>
        </p:spPr>
        <p:txBody>
          <a:bodyPr/>
          <a:lstStyle>
            <a:lvl1pPr>
              <a:defRPr b="1">
                <a:solidFill>
                  <a:schemeClr val="tx1"/>
                </a:solidFill>
              </a:defRPr>
            </a:lvl1pPr>
          </a:lstStyle>
          <a:p>
            <a:r>
              <a:rPr lang="en-AU" dirty="0" smtClean="0"/>
              <a:t>SAAA SMS (produced by Bill Ginn)</a:t>
            </a:r>
            <a:endParaRPr lang="en-AU" dirty="0"/>
          </a:p>
        </p:txBody>
      </p:sp>
      <p:sp>
        <p:nvSpPr>
          <p:cNvPr id="6" name="Slide Number Placeholder 5"/>
          <p:cNvSpPr>
            <a:spLocks noGrp="1"/>
          </p:cNvSpPr>
          <p:nvPr>
            <p:ph type="sldNum" sz="quarter" idx="12"/>
          </p:nvPr>
        </p:nvSpPr>
        <p:spPr>
          <a:xfrm>
            <a:off x="6553200" y="6356350"/>
            <a:ext cx="1763216" cy="365125"/>
          </a:xfrm>
        </p:spPr>
        <p:txBody>
          <a:bodyPr/>
          <a:lstStyle>
            <a:lvl1pPr>
              <a:defRPr b="1">
                <a:solidFill>
                  <a:schemeClr val="tx1"/>
                </a:solidFill>
              </a:defRPr>
            </a:lvl1pPr>
          </a:lstStyle>
          <a:p>
            <a:fld id="{796D8AE0-14F1-41B3-8A2F-787D0590ECA2}" type="slidenum">
              <a:rPr lang="en-AU" smtClean="0"/>
              <a:pPr/>
              <a:t>‹#›</a:t>
            </a:fld>
            <a:endParaRPr lang="en-AU" dirty="0"/>
          </a:p>
        </p:txBody>
      </p:sp>
      <p:pic>
        <p:nvPicPr>
          <p:cNvPr id="8" name="Picture 2"/>
          <p:cNvPicPr>
            <a:picLocks noChangeAspect="1" noChangeArrowheads="1"/>
          </p:cNvPicPr>
          <p:nvPr userDrawn="1"/>
        </p:nvPicPr>
        <p:blipFill>
          <a:blip r:embed="rId2" cstate="print"/>
          <a:srcRect/>
          <a:stretch>
            <a:fillRect/>
          </a:stretch>
        </p:blipFill>
        <p:spPr bwMode="auto">
          <a:xfrm>
            <a:off x="8330851" y="6237312"/>
            <a:ext cx="813150" cy="62068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96B07-55E7-4D60-8C94-909B3795A551}" type="datetime4">
              <a:rPr lang="en-AU" smtClean="0"/>
              <a:t>16 December 2013</a:t>
            </a:fld>
            <a:endParaRPr lang="en-AU"/>
          </a:p>
        </p:txBody>
      </p:sp>
      <p:sp>
        <p:nvSpPr>
          <p:cNvPr id="5" name="Footer Placeholder 4"/>
          <p:cNvSpPr>
            <a:spLocks noGrp="1"/>
          </p:cNvSpPr>
          <p:nvPr>
            <p:ph type="ftr" sz="quarter" idx="11"/>
          </p:nvPr>
        </p:nvSpPr>
        <p:spPr/>
        <p:txBody>
          <a:bodyPr/>
          <a:lstStyle/>
          <a:p>
            <a:r>
              <a:rPr lang="en-AU" smtClean="0"/>
              <a:t>SAAA SMS (produced by Bill Ginn)</a:t>
            </a:r>
            <a:endParaRPr lang="en-AU"/>
          </a:p>
        </p:txBody>
      </p:sp>
      <p:sp>
        <p:nvSpPr>
          <p:cNvPr id="6" name="Slide Number Placeholder 5"/>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D35D3DC-F9F1-4EBD-9EB7-8121B7F444BC}" type="datetime4">
              <a:rPr lang="en-AU" smtClean="0"/>
              <a:t>16 December 2013</a:t>
            </a:fld>
            <a:endParaRPr lang="en-AU"/>
          </a:p>
        </p:txBody>
      </p:sp>
      <p:sp>
        <p:nvSpPr>
          <p:cNvPr id="6" name="Footer Placeholder 5"/>
          <p:cNvSpPr>
            <a:spLocks noGrp="1"/>
          </p:cNvSpPr>
          <p:nvPr>
            <p:ph type="ftr" sz="quarter" idx="11"/>
          </p:nvPr>
        </p:nvSpPr>
        <p:spPr/>
        <p:txBody>
          <a:bodyPr/>
          <a:lstStyle/>
          <a:p>
            <a:r>
              <a:rPr lang="en-AU" smtClean="0"/>
              <a:t>SAAA SMS (produced by Bill Ginn)</a:t>
            </a:r>
            <a:endParaRPr lang="en-AU"/>
          </a:p>
        </p:txBody>
      </p:sp>
      <p:sp>
        <p:nvSpPr>
          <p:cNvPr id="7" name="Slide Number Placeholder 6"/>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0D440D0-BE40-47CA-9CE7-1B40E7B619D6}" type="datetime4">
              <a:rPr lang="en-AU" smtClean="0"/>
              <a:t>16 December 2013</a:t>
            </a:fld>
            <a:endParaRPr lang="en-AU"/>
          </a:p>
        </p:txBody>
      </p:sp>
      <p:sp>
        <p:nvSpPr>
          <p:cNvPr id="8" name="Footer Placeholder 7"/>
          <p:cNvSpPr>
            <a:spLocks noGrp="1"/>
          </p:cNvSpPr>
          <p:nvPr>
            <p:ph type="ftr" sz="quarter" idx="11"/>
          </p:nvPr>
        </p:nvSpPr>
        <p:spPr/>
        <p:txBody>
          <a:bodyPr/>
          <a:lstStyle/>
          <a:p>
            <a:r>
              <a:rPr lang="en-AU" smtClean="0"/>
              <a:t>SAAA SMS (produced by Bill Ginn)</a:t>
            </a:r>
            <a:endParaRPr lang="en-AU"/>
          </a:p>
        </p:txBody>
      </p:sp>
      <p:sp>
        <p:nvSpPr>
          <p:cNvPr id="9" name="Slide Number Placeholder 8"/>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4AF0B75-9232-4304-8D2F-D7E007E94A3B}" type="datetime4">
              <a:rPr lang="en-AU" smtClean="0"/>
              <a:t>16 December 2013</a:t>
            </a:fld>
            <a:endParaRPr lang="en-AU"/>
          </a:p>
        </p:txBody>
      </p:sp>
      <p:sp>
        <p:nvSpPr>
          <p:cNvPr id="4" name="Footer Placeholder 3"/>
          <p:cNvSpPr>
            <a:spLocks noGrp="1"/>
          </p:cNvSpPr>
          <p:nvPr>
            <p:ph type="ftr" sz="quarter" idx="11"/>
          </p:nvPr>
        </p:nvSpPr>
        <p:spPr/>
        <p:txBody>
          <a:bodyPr/>
          <a:lstStyle/>
          <a:p>
            <a:r>
              <a:rPr lang="en-AU" smtClean="0"/>
              <a:t>SAAA SMS (produced by Bill Ginn)</a:t>
            </a:r>
            <a:endParaRPr lang="en-AU"/>
          </a:p>
        </p:txBody>
      </p:sp>
      <p:sp>
        <p:nvSpPr>
          <p:cNvPr id="5" name="Slide Number Placeholder 4"/>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B608D-721B-4C0E-8F9B-DD66A9594013}" type="datetime4">
              <a:rPr lang="en-AU" smtClean="0"/>
              <a:t>16 December 2013</a:t>
            </a:fld>
            <a:endParaRPr lang="en-AU"/>
          </a:p>
        </p:txBody>
      </p:sp>
      <p:sp>
        <p:nvSpPr>
          <p:cNvPr id="3" name="Footer Placeholder 2"/>
          <p:cNvSpPr>
            <a:spLocks noGrp="1"/>
          </p:cNvSpPr>
          <p:nvPr>
            <p:ph type="ftr" sz="quarter" idx="11"/>
          </p:nvPr>
        </p:nvSpPr>
        <p:spPr/>
        <p:txBody>
          <a:bodyPr/>
          <a:lstStyle/>
          <a:p>
            <a:r>
              <a:rPr lang="en-AU" smtClean="0"/>
              <a:t>SAAA SMS (produced by Bill Ginn)</a:t>
            </a:r>
            <a:endParaRPr lang="en-AU"/>
          </a:p>
        </p:txBody>
      </p:sp>
      <p:sp>
        <p:nvSpPr>
          <p:cNvPr id="4" name="Slide Number Placeholder 3"/>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5ECFD-4578-446A-B548-F8F33B820B69}" type="datetime4">
              <a:rPr lang="en-AU" smtClean="0"/>
              <a:t>16 December 2013</a:t>
            </a:fld>
            <a:endParaRPr lang="en-AU"/>
          </a:p>
        </p:txBody>
      </p:sp>
      <p:sp>
        <p:nvSpPr>
          <p:cNvPr id="6" name="Footer Placeholder 5"/>
          <p:cNvSpPr>
            <a:spLocks noGrp="1"/>
          </p:cNvSpPr>
          <p:nvPr>
            <p:ph type="ftr" sz="quarter" idx="11"/>
          </p:nvPr>
        </p:nvSpPr>
        <p:spPr/>
        <p:txBody>
          <a:bodyPr/>
          <a:lstStyle/>
          <a:p>
            <a:r>
              <a:rPr lang="en-AU" smtClean="0"/>
              <a:t>SAAA SMS (produced by Bill Ginn)</a:t>
            </a:r>
            <a:endParaRPr lang="en-AU"/>
          </a:p>
        </p:txBody>
      </p:sp>
      <p:sp>
        <p:nvSpPr>
          <p:cNvPr id="7" name="Slide Number Placeholder 6"/>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C2615-294B-42AE-908A-143D38AF1CEE}" type="datetime4">
              <a:rPr lang="en-AU" smtClean="0"/>
              <a:t>16 December 2013</a:t>
            </a:fld>
            <a:endParaRPr lang="en-AU"/>
          </a:p>
        </p:txBody>
      </p:sp>
      <p:sp>
        <p:nvSpPr>
          <p:cNvPr id="6" name="Footer Placeholder 5"/>
          <p:cNvSpPr>
            <a:spLocks noGrp="1"/>
          </p:cNvSpPr>
          <p:nvPr>
            <p:ph type="ftr" sz="quarter" idx="11"/>
          </p:nvPr>
        </p:nvSpPr>
        <p:spPr/>
        <p:txBody>
          <a:bodyPr/>
          <a:lstStyle/>
          <a:p>
            <a:r>
              <a:rPr lang="en-AU" smtClean="0"/>
              <a:t>SAAA SMS (produced by Bill Ginn)</a:t>
            </a:r>
            <a:endParaRPr lang="en-AU"/>
          </a:p>
        </p:txBody>
      </p:sp>
      <p:sp>
        <p:nvSpPr>
          <p:cNvPr id="7" name="Slide Number Placeholder 6"/>
          <p:cNvSpPr>
            <a:spLocks noGrp="1"/>
          </p:cNvSpPr>
          <p:nvPr>
            <p:ph type="sldNum" sz="quarter" idx="12"/>
          </p:nvPr>
        </p:nvSpPr>
        <p:spPr/>
        <p:txBody>
          <a:bodyPr/>
          <a:lstStyle/>
          <a:p>
            <a:fld id="{796D8AE0-14F1-41B3-8A2F-787D0590ECA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7E9E3-B2D1-4817-A977-C12D0A444F0A}" type="datetime4">
              <a:rPr lang="en-AU" smtClean="0"/>
              <a:t>16 December 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SAAA SMS (produced by Bill Ginn)</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D8AE0-14F1-41B3-8A2F-787D0590ECA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era.com.a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ER2BbuxJA0Q_M&amp;tbnid=9uCGyiEcIoZysM:&amp;ved=0CAUQjRw&amp;url=http://www.mysafetysign.com/Safety-Signs/No-Smoking-Stop-Engine-Filling-Sign/SAF-SKU-S-2806.aspx&amp;ei=IMmHUtqVKcydlQWDkYDYCw&amp;bvm=bv.56643336,d.dGI&amp;psig=AFQjCNGLR1Swgdaz6AuSAyzhABvprCQOEg&amp;ust=1384716927175936" TargetMode="External"/><Relationship Id="rId2" Type="http://schemas.openxmlformats.org/officeDocument/2006/relationships/hyperlink" Target="http://www.google.com.au/url?sa=i&amp;rct=j&amp;q=&amp;esrc=s&amp;frm=1&amp;source=images&amp;cd=&amp;cad=rja&amp;docid=-ER2BbuxJA0Q_M&amp;tbnid=9uCGyiEcIoZysM:&amp;ved=0CAUQjRw&amp;url=http://ag.strategyonline.com/439TMA/Sign-300-x-140mm-S_or_A-_dash_-Stop-Engine-Before-Refuelling-No-Smoking/pd.php&amp;ei=BMmHUrz1B8jOkAWLqoGgBg&amp;bvm=bv.56643336,d.dGI&amp;psig=AFQjCNGLR1Swgdaz6AuSAyzhABvprCQOEg&amp;ust=1384716927175936"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SAAA Safety Management</a:t>
            </a:r>
            <a:endParaRPr lang="en-AU" dirty="0"/>
          </a:p>
        </p:txBody>
      </p:sp>
      <p:sp>
        <p:nvSpPr>
          <p:cNvPr id="3" name="Subtitle 2"/>
          <p:cNvSpPr>
            <a:spLocks noGrp="1"/>
          </p:cNvSpPr>
          <p:nvPr>
            <p:ph type="subTitle" idx="1"/>
          </p:nvPr>
        </p:nvSpPr>
        <p:spPr>
          <a:xfrm>
            <a:off x="611560" y="3886200"/>
            <a:ext cx="7160840" cy="694928"/>
          </a:xfrm>
        </p:spPr>
        <p:txBody>
          <a:bodyPr>
            <a:normAutofit fontScale="70000" lnSpcReduction="20000"/>
          </a:bodyPr>
          <a:lstStyle/>
          <a:p>
            <a:r>
              <a:rPr lang="en-AU" dirty="0" smtClean="0"/>
              <a:t>Introducing SERA Reporting and Data Management System</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Possible causes of the problem</a:t>
            </a:r>
            <a:endParaRPr lang="en-AU" dirty="0"/>
          </a:p>
        </p:txBody>
      </p:sp>
      <p:sp>
        <p:nvSpPr>
          <p:cNvPr id="3" name="Content Placeholder 2"/>
          <p:cNvSpPr>
            <a:spLocks noGrp="1"/>
          </p:cNvSpPr>
          <p:nvPr>
            <p:ph idx="1"/>
          </p:nvPr>
        </p:nvSpPr>
        <p:spPr>
          <a:xfrm>
            <a:off x="0" y="908720"/>
            <a:ext cx="6300192" cy="5328592"/>
          </a:xfrm>
        </p:spPr>
        <p:txBody>
          <a:bodyPr>
            <a:normAutofit/>
          </a:bodyPr>
          <a:lstStyle/>
          <a:p>
            <a:endParaRPr lang="en-AU" b="1" dirty="0" smtClean="0"/>
          </a:p>
          <a:p>
            <a:r>
              <a:rPr lang="en-AU" b="1" dirty="0" smtClean="0"/>
              <a:t>Possible causes include:</a:t>
            </a:r>
          </a:p>
          <a:p>
            <a:endParaRPr lang="en-AU" dirty="0" smtClean="0"/>
          </a:p>
          <a:p>
            <a:r>
              <a:rPr lang="en-AU" dirty="0" smtClean="0"/>
              <a:t>Hinge point misalignment?</a:t>
            </a:r>
          </a:p>
          <a:p>
            <a:r>
              <a:rPr lang="en-AU" dirty="0" smtClean="0"/>
              <a:t>Loose jam nut?</a:t>
            </a:r>
          </a:p>
          <a:p>
            <a:r>
              <a:rPr lang="en-AU" dirty="0" smtClean="0"/>
              <a:t>Residual stress from construction?</a:t>
            </a:r>
          </a:p>
          <a:p>
            <a:r>
              <a:rPr lang="en-AU" dirty="0" smtClean="0"/>
              <a:t>Control surface wind damage on the ground?</a:t>
            </a:r>
          </a:p>
          <a:p>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10</a:t>
            </a:fld>
            <a:endParaRPr lang="en-AU" dirty="0"/>
          </a:p>
        </p:txBody>
      </p:sp>
      <p:pic>
        <p:nvPicPr>
          <p:cNvPr id="56322" name="Picture 2" descr="http://i43.tinypic.com/juenfo.jpg"/>
          <p:cNvPicPr>
            <a:picLocks noChangeAspect="1" noChangeArrowheads="1"/>
          </p:cNvPicPr>
          <p:nvPr/>
        </p:nvPicPr>
        <p:blipFill>
          <a:blip r:embed="rId2" cstate="print"/>
          <a:srcRect/>
          <a:stretch>
            <a:fillRect/>
          </a:stretch>
        </p:blipFill>
        <p:spPr bwMode="auto">
          <a:xfrm>
            <a:off x="5095768" y="908720"/>
            <a:ext cx="4048231" cy="30243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Precautionary Steps</a:t>
            </a:r>
            <a:endParaRPr lang="en-AU" dirty="0"/>
          </a:p>
        </p:txBody>
      </p:sp>
      <p:sp>
        <p:nvSpPr>
          <p:cNvPr id="3" name="Content Placeholder 2"/>
          <p:cNvSpPr>
            <a:spLocks noGrp="1"/>
          </p:cNvSpPr>
          <p:nvPr>
            <p:ph idx="1"/>
          </p:nvPr>
        </p:nvSpPr>
        <p:spPr/>
        <p:txBody>
          <a:bodyPr>
            <a:normAutofit fontScale="92500" lnSpcReduction="20000"/>
          </a:bodyPr>
          <a:lstStyle/>
          <a:p>
            <a:r>
              <a:rPr lang="en-AU" b="1" dirty="0" smtClean="0"/>
              <a:t>From many posts on the Vans Airforce forum:</a:t>
            </a:r>
          </a:p>
          <a:p>
            <a:pPr lvl="1"/>
            <a:r>
              <a:rPr lang="en-AU" dirty="0" smtClean="0"/>
              <a:t>Ensure that the jam nuts are tight- use the correct tool to torque the nuts</a:t>
            </a:r>
          </a:p>
          <a:p>
            <a:pPr lvl="1"/>
            <a:r>
              <a:rPr lang="en-AU" dirty="0" smtClean="0"/>
              <a:t>Add </a:t>
            </a:r>
            <a:r>
              <a:rPr lang="en-AU" dirty="0" err="1" smtClean="0"/>
              <a:t>locktite</a:t>
            </a:r>
            <a:r>
              <a:rPr lang="en-AU" dirty="0" smtClean="0"/>
              <a:t> </a:t>
            </a:r>
          </a:p>
          <a:p>
            <a:pPr lvl="1"/>
            <a:r>
              <a:rPr lang="en-AU" dirty="0" smtClean="0"/>
              <a:t>Add marker on the nut to detect rotation (</a:t>
            </a:r>
            <a:r>
              <a:rPr lang="en-AU" dirty="0" err="1" smtClean="0"/>
              <a:t>Torqueseal</a:t>
            </a:r>
            <a:r>
              <a:rPr lang="en-AU" dirty="0" smtClean="0"/>
              <a:t>)</a:t>
            </a:r>
          </a:p>
          <a:p>
            <a:pPr lvl="1"/>
            <a:r>
              <a:rPr lang="en-AU" dirty="0" smtClean="0"/>
              <a:t>Use better system for control locks</a:t>
            </a:r>
          </a:p>
          <a:p>
            <a:endParaRPr lang="en-AU" b="1" dirty="0" smtClean="0"/>
          </a:p>
          <a:p>
            <a:r>
              <a:rPr lang="en-AU" b="1" dirty="0" smtClean="0"/>
              <a:t>Do we need more information?</a:t>
            </a:r>
          </a:p>
          <a:p>
            <a:pPr lvl="1"/>
            <a:r>
              <a:rPr lang="en-AU" dirty="0" smtClean="0"/>
              <a:t>“Sure enough, not only was one of his jam nuts finger tight on one side, the other side showed the jam nuts completely GONE! The airplane had been flying for hundreds of hours with the elevator hanging on only by a couple of #40 rivets on the </a:t>
            </a:r>
            <a:r>
              <a:rPr lang="en-AU" dirty="0" err="1" smtClean="0"/>
              <a:t>nutplates</a:t>
            </a:r>
            <a:r>
              <a:rPr lang="en-AU" dirty="0" smtClean="0"/>
              <a:t>.”</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11</a:t>
            </a:fld>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role of Safety Management</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12</a:t>
            </a:fld>
            <a:endParaRPr lang="en-AU" dirty="0"/>
          </a:p>
        </p:txBody>
      </p:sp>
      <p:graphicFrame>
        <p:nvGraphicFramePr>
          <p:cNvPr id="7" name="Content Placeholder 7"/>
          <p:cNvGraphicFramePr>
            <a:graphicFrameLocks noGrp="1"/>
          </p:cNvGraphicFramePr>
          <p:nvPr>
            <p:ph idx="1"/>
          </p:nvPr>
        </p:nvGraphicFramePr>
        <p:xfrm>
          <a:off x="0" y="908050"/>
          <a:ext cx="9144000" cy="53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ular Callout 7"/>
          <p:cNvSpPr/>
          <p:nvPr/>
        </p:nvSpPr>
        <p:spPr>
          <a:xfrm>
            <a:off x="323528" y="1052736"/>
            <a:ext cx="2304256" cy="936104"/>
          </a:xfrm>
          <a:prstGeom prst="wedgeRoundRectCallout">
            <a:avLst>
              <a:gd name="adj1" fmla="val 13821"/>
              <a:gd name="adj2" fmla="val 11134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tx1"/>
                </a:solidFill>
              </a:rPr>
              <a:t>Everyone is responsible</a:t>
            </a:r>
            <a:endParaRPr lang="en-AU" sz="2800" b="1" dirty="0">
              <a:solidFill>
                <a:schemeClr val="tx1"/>
              </a:solidFill>
            </a:endParaRPr>
          </a:p>
        </p:txBody>
      </p:sp>
      <p:sp>
        <p:nvSpPr>
          <p:cNvPr id="9" name="Rounded Rectangular Callout 8"/>
          <p:cNvSpPr/>
          <p:nvPr/>
        </p:nvSpPr>
        <p:spPr>
          <a:xfrm>
            <a:off x="323528" y="4941168"/>
            <a:ext cx="3384376" cy="1296144"/>
          </a:xfrm>
          <a:prstGeom prst="wedgeRoundRectCallout">
            <a:avLst>
              <a:gd name="adj1" fmla="val 63703"/>
              <a:gd name="adj2" fmla="val -753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tx1"/>
                </a:solidFill>
              </a:rPr>
              <a:t>Enter reports through an internet based system</a:t>
            </a:r>
            <a:endParaRPr lang="en-AU" sz="2800" b="1" dirty="0">
              <a:solidFill>
                <a:schemeClr val="tx1"/>
              </a:solidFill>
            </a:endParaRPr>
          </a:p>
        </p:txBody>
      </p:sp>
      <p:sp>
        <p:nvSpPr>
          <p:cNvPr id="10" name="Rounded Rectangular Callout 9"/>
          <p:cNvSpPr/>
          <p:nvPr/>
        </p:nvSpPr>
        <p:spPr>
          <a:xfrm>
            <a:off x="5868144" y="908720"/>
            <a:ext cx="3096344" cy="1224136"/>
          </a:xfrm>
          <a:prstGeom prst="wedgeRoundRectCallout">
            <a:avLst>
              <a:gd name="adj1" fmla="val -89127"/>
              <a:gd name="adj2" fmla="val 7790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tx1"/>
                </a:solidFill>
              </a:rPr>
              <a:t>Use our technical experts team to investigate</a:t>
            </a:r>
            <a:endParaRPr lang="en-AU" sz="2800" b="1" dirty="0">
              <a:solidFill>
                <a:schemeClr val="tx1"/>
              </a:solidFill>
            </a:endParaRPr>
          </a:p>
        </p:txBody>
      </p:sp>
      <p:sp>
        <p:nvSpPr>
          <p:cNvPr id="11" name="Rounded Rectangular Callout 10"/>
          <p:cNvSpPr/>
          <p:nvPr/>
        </p:nvSpPr>
        <p:spPr>
          <a:xfrm>
            <a:off x="4355976" y="4941168"/>
            <a:ext cx="3528392" cy="1656184"/>
          </a:xfrm>
          <a:prstGeom prst="wedgeRoundRectCallout">
            <a:avLst>
              <a:gd name="adj1" fmla="val 46112"/>
              <a:gd name="adj2" fmla="val -6979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tx1"/>
                </a:solidFill>
              </a:rPr>
              <a:t>Tell our members about the problem and the options for fixing it</a:t>
            </a:r>
            <a:endParaRPr lang="en-AU"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worth doing?</a:t>
            </a:r>
            <a:endParaRPr lang="en-AU" dirty="0"/>
          </a:p>
        </p:txBody>
      </p:sp>
      <p:sp>
        <p:nvSpPr>
          <p:cNvPr id="3" name="Content Placeholder 2"/>
          <p:cNvSpPr>
            <a:spLocks noGrp="1"/>
          </p:cNvSpPr>
          <p:nvPr>
            <p:ph idx="1"/>
          </p:nvPr>
        </p:nvSpPr>
        <p:spPr/>
        <p:txBody>
          <a:bodyPr>
            <a:normAutofit fontScale="92500"/>
          </a:bodyPr>
          <a:lstStyle/>
          <a:p>
            <a:r>
              <a:rPr lang="en-AU" dirty="0" smtClean="0"/>
              <a:t>The spar crack on the RV-7 was reported on the Van’s Airforce forum in 2005.</a:t>
            </a:r>
          </a:p>
          <a:p>
            <a:endParaRPr lang="en-AU" sz="2200" dirty="0" smtClean="0"/>
          </a:p>
          <a:p>
            <a:r>
              <a:rPr lang="en-AU" b="1" dirty="0" smtClean="0"/>
              <a:t>How many RV owners know about it today?</a:t>
            </a:r>
          </a:p>
          <a:p>
            <a:pPr lvl="1"/>
            <a:r>
              <a:rPr lang="en-AU" dirty="0" smtClean="0"/>
              <a:t>It was reported widely in Australia in 2013 by SAAA</a:t>
            </a:r>
          </a:p>
          <a:p>
            <a:pPr lvl="1"/>
            <a:r>
              <a:rPr lang="en-AU" dirty="0" smtClean="0"/>
              <a:t>Are your aircraft regular inspections finding these problems?</a:t>
            </a:r>
          </a:p>
          <a:p>
            <a:pPr lvl="1"/>
            <a:endParaRPr lang="en-AU" sz="1900" dirty="0" smtClean="0"/>
          </a:p>
          <a:p>
            <a:r>
              <a:rPr lang="en-AU" b="1" dirty="0" smtClean="0"/>
              <a:t>Is it worth the effort?</a:t>
            </a:r>
          </a:p>
          <a:p>
            <a:endParaRPr lang="en-AU" sz="1900" dirty="0" smtClean="0"/>
          </a:p>
          <a:p>
            <a:r>
              <a:rPr lang="en-AU" b="1" dirty="0" smtClean="0"/>
              <a:t>Should SAAA be in the business of reporting on safety issues with our members’ aircraft?</a:t>
            </a:r>
            <a:endParaRPr lang="en-AU" b="1"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13</a:t>
            </a:fld>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Some of the SAAA’s SMS Parts in action</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54763179"/>
              </p:ext>
            </p:extLst>
          </p:nvPr>
        </p:nvGraphicFramePr>
        <p:xfrm>
          <a:off x="0" y="908050"/>
          <a:ext cx="9144000" cy="53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14</a:t>
            </a:fld>
            <a:endParaRPr lang="en-AU" dirty="0"/>
          </a:p>
        </p:txBody>
      </p:sp>
      <p:sp>
        <p:nvSpPr>
          <p:cNvPr id="9" name="Rounded Rectangular Callout 8"/>
          <p:cNvSpPr/>
          <p:nvPr/>
        </p:nvSpPr>
        <p:spPr>
          <a:xfrm>
            <a:off x="6084168" y="4581128"/>
            <a:ext cx="2952328" cy="1656184"/>
          </a:xfrm>
          <a:prstGeom prst="wedgeRoundRectCallout">
            <a:avLst>
              <a:gd name="adj1" fmla="val -61312"/>
              <a:gd name="adj2" fmla="val -2153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tx1"/>
                </a:solidFill>
              </a:rPr>
              <a:t>The “Engine” of SAAA’s safety management  system</a:t>
            </a:r>
            <a:endParaRPr lang="en-AU" sz="28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SMS persons</a:t>
            </a:r>
            <a:endParaRPr lang="en-AU" dirty="0"/>
          </a:p>
        </p:txBody>
      </p:sp>
      <p:sp>
        <p:nvSpPr>
          <p:cNvPr id="3" name="Content Placeholder 2"/>
          <p:cNvSpPr>
            <a:spLocks noGrp="1"/>
          </p:cNvSpPr>
          <p:nvPr>
            <p:ph idx="1"/>
          </p:nvPr>
        </p:nvSpPr>
        <p:spPr/>
        <p:txBody>
          <a:bodyPr/>
          <a:lstStyle/>
          <a:p>
            <a:r>
              <a:rPr lang="en-AU" b="1" dirty="0" smtClean="0"/>
              <a:t>Safety Manager</a:t>
            </a:r>
          </a:p>
          <a:p>
            <a:pPr lvl="1"/>
            <a:r>
              <a:rPr lang="en-AU" dirty="0" smtClean="0"/>
              <a:t>Administers the SMS </a:t>
            </a:r>
          </a:p>
          <a:p>
            <a:pPr lvl="1"/>
            <a:r>
              <a:rPr lang="en-AU" dirty="0" smtClean="0"/>
              <a:t>Provides training</a:t>
            </a:r>
          </a:p>
          <a:p>
            <a:pPr lvl="1"/>
            <a:r>
              <a:rPr lang="en-AU" dirty="0" smtClean="0"/>
              <a:t>Allocates reports to technical experts</a:t>
            </a:r>
          </a:p>
          <a:p>
            <a:pPr lvl="1"/>
            <a:r>
              <a:rPr lang="en-AU" dirty="0" smtClean="0"/>
              <a:t>Prepares reports</a:t>
            </a:r>
          </a:p>
          <a:p>
            <a:pPr lvl="1"/>
            <a:r>
              <a:rPr lang="en-AU" dirty="0" smtClean="0"/>
              <a:t>Publishes reports and analysis</a:t>
            </a:r>
          </a:p>
          <a:p>
            <a:pPr lvl="1"/>
            <a:r>
              <a:rPr lang="en-AU" dirty="0" smtClean="0"/>
              <a:t>Manages the SMS manual</a:t>
            </a:r>
          </a:p>
          <a:p>
            <a:pPr lvl="1"/>
            <a:r>
              <a:rPr lang="en-AU" dirty="0" smtClean="0"/>
              <a:t>Administers SERA</a:t>
            </a:r>
          </a:p>
          <a:p>
            <a:pPr lvl="1"/>
            <a:r>
              <a:rPr lang="en-AU" b="1" dirty="0" smtClean="0"/>
              <a:t>No policing duties!!!</a:t>
            </a:r>
          </a:p>
          <a:p>
            <a:pPr lvl="1"/>
            <a:r>
              <a:rPr lang="en-AU" sz="3200" b="1" dirty="0" smtClean="0"/>
              <a:t>Policing is CASA’s responsibility, not SAAA’s</a:t>
            </a:r>
            <a:endParaRPr lang="en-AU" sz="3200" b="1"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15</a:t>
            </a:fld>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Safety Coordinator</a:t>
            </a:r>
            <a:endParaRPr lang="en-AU" dirty="0"/>
          </a:p>
        </p:txBody>
      </p:sp>
      <p:sp>
        <p:nvSpPr>
          <p:cNvPr id="3" name="Content Placeholder 2"/>
          <p:cNvSpPr>
            <a:spLocks noGrp="1"/>
          </p:cNvSpPr>
          <p:nvPr>
            <p:ph idx="1"/>
          </p:nvPr>
        </p:nvSpPr>
        <p:spPr/>
        <p:txBody>
          <a:bodyPr/>
          <a:lstStyle/>
          <a:p>
            <a:r>
              <a:rPr lang="en-AU" b="1" dirty="0" smtClean="0"/>
              <a:t>Chapter Safety Coordinator Role</a:t>
            </a:r>
          </a:p>
          <a:p>
            <a:pPr lvl="1"/>
            <a:r>
              <a:rPr lang="en-AU" dirty="0" smtClean="0"/>
              <a:t>advice on SERA</a:t>
            </a:r>
          </a:p>
          <a:p>
            <a:pPr lvl="2"/>
            <a:r>
              <a:rPr lang="en-AU" dirty="0" smtClean="0"/>
              <a:t>Shows members how to enter an occurrence</a:t>
            </a:r>
          </a:p>
          <a:p>
            <a:pPr lvl="2"/>
            <a:r>
              <a:rPr lang="en-AU" dirty="0" smtClean="0"/>
              <a:t>Shows members how to view reports</a:t>
            </a:r>
          </a:p>
          <a:p>
            <a:pPr lvl="2">
              <a:buNone/>
            </a:pPr>
            <a:endParaRPr lang="en-AU" sz="1400" dirty="0" smtClean="0"/>
          </a:p>
          <a:p>
            <a:pPr lvl="1"/>
            <a:r>
              <a:rPr lang="en-AU" dirty="0" smtClean="0"/>
              <a:t>leads chapter meeting safety briefing</a:t>
            </a:r>
          </a:p>
          <a:p>
            <a:pPr lvl="2"/>
            <a:r>
              <a:rPr lang="en-AU" dirty="0" smtClean="0"/>
              <a:t>Discuss safety issues at the start of each chapter meeting</a:t>
            </a:r>
          </a:p>
          <a:p>
            <a:pPr lvl="2">
              <a:buNone/>
            </a:pPr>
            <a:endParaRPr lang="en-AU" sz="1800" dirty="0" smtClean="0"/>
          </a:p>
          <a:p>
            <a:pPr lvl="1"/>
            <a:r>
              <a:rPr lang="en-AU" dirty="0" smtClean="0"/>
              <a:t>compiles chapter safety report to SAAA Safety Manager</a:t>
            </a:r>
          </a:p>
          <a:p>
            <a:pPr lvl="2"/>
            <a:r>
              <a:rPr lang="en-AU" dirty="0" smtClean="0"/>
              <a:t>Number of chapter safety events each year </a:t>
            </a:r>
          </a:p>
          <a:p>
            <a:pPr lvl="2"/>
            <a:r>
              <a:rPr lang="en-AU" dirty="0" smtClean="0"/>
              <a:t>Suggestions on safety from chapter members.</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16</a:t>
            </a:fld>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 on SERA</a:t>
            </a:r>
            <a:endParaRPr lang="en-AU" dirty="0"/>
          </a:p>
        </p:txBody>
      </p:sp>
      <p:sp>
        <p:nvSpPr>
          <p:cNvPr id="3" name="Content Placeholder 2"/>
          <p:cNvSpPr>
            <a:spLocks noGrp="1"/>
          </p:cNvSpPr>
          <p:nvPr>
            <p:ph idx="1"/>
          </p:nvPr>
        </p:nvSpPr>
        <p:spPr>
          <a:xfrm>
            <a:off x="0" y="908720"/>
            <a:ext cx="6012160" cy="5328592"/>
          </a:xfrm>
        </p:spPr>
        <p:txBody>
          <a:bodyPr>
            <a:normAutofit fontScale="70000" lnSpcReduction="20000"/>
          </a:bodyPr>
          <a:lstStyle/>
          <a:p>
            <a:r>
              <a:rPr lang="en-AU" dirty="0" smtClean="0"/>
              <a:t>SERA is an on line reporting and safety data management system.</a:t>
            </a:r>
          </a:p>
          <a:p>
            <a:endParaRPr lang="en-AU" dirty="0" smtClean="0"/>
          </a:p>
          <a:p>
            <a:r>
              <a:rPr lang="en-AU" dirty="0" smtClean="0"/>
              <a:t>It is designed for managing airline safety</a:t>
            </a:r>
          </a:p>
          <a:p>
            <a:pPr lvl="1"/>
            <a:r>
              <a:rPr lang="en-AU" dirty="0" smtClean="0"/>
              <a:t>It is far more powerful than needed by SAAA</a:t>
            </a:r>
          </a:p>
          <a:p>
            <a:pPr lvl="1"/>
            <a:r>
              <a:rPr lang="en-AU" dirty="0" smtClean="0"/>
              <a:t>SAAA will use a subset of the facilities</a:t>
            </a:r>
          </a:p>
          <a:p>
            <a:pPr lvl="1"/>
            <a:r>
              <a:rPr lang="en-AU" dirty="0" smtClean="0"/>
              <a:t>SAAA is able to configure some of the menus to suit SAAA context</a:t>
            </a:r>
          </a:p>
          <a:p>
            <a:endParaRPr lang="en-AU" dirty="0" smtClean="0"/>
          </a:p>
          <a:p>
            <a:r>
              <a:rPr lang="en-AU" dirty="0" smtClean="0"/>
              <a:t>SERA is independent of SAAA, but will be accessible through the SAAA website</a:t>
            </a:r>
          </a:p>
          <a:p>
            <a:endParaRPr lang="en-AU" dirty="0" smtClean="0"/>
          </a:p>
          <a:p>
            <a:r>
              <a:rPr lang="en-AU" dirty="0" smtClean="0"/>
              <a:t>SAAA has its own database on SERA</a:t>
            </a:r>
          </a:p>
          <a:p>
            <a:endParaRPr lang="en-AU" dirty="0" smtClean="0"/>
          </a:p>
          <a:p>
            <a:r>
              <a:rPr lang="en-AU" dirty="0" smtClean="0"/>
              <a:t>The SAAA database on SERA is managed by SAAA’s Safety Manager</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17</a:t>
            </a:fld>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513" y="3148186"/>
            <a:ext cx="32797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036833">
            <a:off x="5866613" y="4906049"/>
            <a:ext cx="2267036" cy="52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t>Enter Here</a:t>
            </a:r>
            <a:endParaRPr lang="en-A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Connecting to SERA</a:t>
            </a:r>
            <a:endParaRPr lang="en-AU" dirty="0"/>
          </a:p>
        </p:txBody>
      </p:sp>
      <p:sp>
        <p:nvSpPr>
          <p:cNvPr id="3" name="Content Placeholder 2"/>
          <p:cNvSpPr>
            <a:spLocks noGrp="1"/>
          </p:cNvSpPr>
          <p:nvPr>
            <p:ph idx="1"/>
          </p:nvPr>
        </p:nvSpPr>
        <p:spPr/>
        <p:txBody>
          <a:bodyPr/>
          <a:lstStyle/>
          <a:p>
            <a:r>
              <a:rPr lang="en-AU" u="sng" dirty="0" smtClean="0">
                <a:hlinkClick r:id="rId2"/>
              </a:rPr>
              <a:t>https://www.sera.com.au</a:t>
            </a:r>
            <a:r>
              <a:rPr lang="en-AU" u="sng" dirty="0" smtClean="0"/>
              <a:t> </a:t>
            </a:r>
          </a:p>
          <a:p>
            <a:endParaRPr lang="en-AU" u="sng" dirty="0" smtClean="0"/>
          </a:p>
          <a:p>
            <a:r>
              <a:rPr lang="en-AU" dirty="0" smtClean="0"/>
              <a:t>Step 1, register with SERA</a:t>
            </a:r>
          </a:p>
          <a:p>
            <a:pPr>
              <a:buNone/>
            </a:pPr>
            <a:r>
              <a:rPr lang="en-AU" u="sng" dirty="0" smtClean="0"/>
              <a:t> </a:t>
            </a:r>
          </a:p>
          <a:p>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18</a:t>
            </a:fld>
            <a:endParaRPr lang="en-AU" dirty="0"/>
          </a:p>
        </p:txBody>
      </p:sp>
      <p:pic>
        <p:nvPicPr>
          <p:cNvPr id="7" name="Picture 6"/>
          <p:cNvPicPr/>
          <p:nvPr/>
        </p:nvPicPr>
        <p:blipFill>
          <a:blip r:embed="rId3" cstate="print"/>
          <a:srcRect/>
          <a:stretch>
            <a:fillRect/>
          </a:stretch>
        </p:blipFill>
        <p:spPr bwMode="auto">
          <a:xfrm>
            <a:off x="4716016" y="3212976"/>
            <a:ext cx="4235370" cy="2825561"/>
          </a:xfrm>
          <a:prstGeom prst="rect">
            <a:avLst/>
          </a:prstGeom>
          <a:noFill/>
          <a:ln w="9525">
            <a:noFill/>
            <a:miter lim="800000"/>
            <a:headEnd/>
            <a:tailEnd/>
          </a:ln>
        </p:spPr>
      </p:pic>
      <p:sp>
        <p:nvSpPr>
          <p:cNvPr id="8" name="Oval 7"/>
          <p:cNvSpPr/>
          <p:nvPr/>
        </p:nvSpPr>
        <p:spPr>
          <a:xfrm>
            <a:off x="4788024" y="4869160"/>
            <a:ext cx="1440160" cy="1008112"/>
          </a:xfrm>
          <a:prstGeom prst="ellipse">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1706647">
            <a:off x="1813567" y="4364799"/>
            <a:ext cx="3155466" cy="404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Registering with SERA</a:t>
            </a:r>
            <a:endParaRPr lang="en-AU" dirty="0"/>
          </a:p>
        </p:txBody>
      </p:sp>
      <p:sp>
        <p:nvSpPr>
          <p:cNvPr id="3" name="Content Placeholder 2"/>
          <p:cNvSpPr>
            <a:spLocks noGrp="1"/>
          </p:cNvSpPr>
          <p:nvPr>
            <p:ph idx="1"/>
          </p:nvPr>
        </p:nvSpPr>
        <p:spPr/>
        <p:txBody>
          <a:bodyPr/>
          <a:lstStyle/>
          <a:p>
            <a:r>
              <a:rPr lang="en-AU" dirty="0" smtClean="0"/>
              <a:t>Your group ID is SAAA – type in SAAA and hit the Register button.</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19</a:t>
            </a:fld>
            <a:endParaRPr lang="en-AU" dirty="0"/>
          </a:p>
        </p:txBody>
      </p:sp>
      <p:pic>
        <p:nvPicPr>
          <p:cNvPr id="7" name="Picture 6"/>
          <p:cNvPicPr/>
          <p:nvPr/>
        </p:nvPicPr>
        <p:blipFill>
          <a:blip r:embed="rId2" cstate="print"/>
          <a:srcRect/>
          <a:stretch>
            <a:fillRect/>
          </a:stretch>
        </p:blipFill>
        <p:spPr bwMode="auto">
          <a:xfrm>
            <a:off x="5004048" y="2852936"/>
            <a:ext cx="4139952" cy="3395836"/>
          </a:xfrm>
          <a:prstGeom prst="rect">
            <a:avLst/>
          </a:prstGeom>
          <a:noFill/>
          <a:ln w="9525">
            <a:noFill/>
            <a:miter lim="800000"/>
            <a:headEnd/>
            <a:tailEnd/>
          </a:ln>
        </p:spPr>
      </p:pic>
      <p:sp>
        <p:nvSpPr>
          <p:cNvPr id="9" name="Right Arrow 8"/>
          <p:cNvSpPr/>
          <p:nvPr/>
        </p:nvSpPr>
        <p:spPr>
          <a:xfrm rot="1036833">
            <a:off x="2108007" y="3234462"/>
            <a:ext cx="3358307" cy="404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 of this presentation</a:t>
            </a:r>
            <a:endParaRPr lang="en-AU" dirty="0"/>
          </a:p>
        </p:txBody>
      </p:sp>
      <p:sp>
        <p:nvSpPr>
          <p:cNvPr id="3" name="Content Placeholder 2"/>
          <p:cNvSpPr>
            <a:spLocks noGrp="1"/>
          </p:cNvSpPr>
          <p:nvPr>
            <p:ph idx="1"/>
          </p:nvPr>
        </p:nvSpPr>
        <p:spPr/>
        <p:txBody>
          <a:bodyPr/>
          <a:lstStyle/>
          <a:p>
            <a:endParaRPr lang="en-AU" dirty="0" smtClean="0"/>
          </a:p>
          <a:p>
            <a:r>
              <a:rPr lang="en-AU" dirty="0" smtClean="0"/>
              <a:t>Outline the purpose and component parts of a Safety Management System</a:t>
            </a:r>
          </a:p>
          <a:p>
            <a:r>
              <a:rPr lang="en-AU" dirty="0" smtClean="0"/>
              <a:t>Introduce key component parts that you as a member will be able to interact with</a:t>
            </a:r>
          </a:p>
          <a:p>
            <a:r>
              <a:rPr lang="en-AU" dirty="0" smtClean="0"/>
              <a:t>Outline the need for an effective SMS</a:t>
            </a:r>
          </a:p>
          <a:p>
            <a:r>
              <a:rPr lang="en-AU" dirty="0" smtClean="0"/>
              <a:t>Explain how SAAA’s SMS works</a:t>
            </a:r>
          </a:p>
          <a:p>
            <a:r>
              <a:rPr lang="en-AU" dirty="0" smtClean="0"/>
              <a:t>Outline SAAA documentation associated with SMS</a:t>
            </a:r>
          </a:p>
          <a:p>
            <a:r>
              <a:rPr lang="en-AU" dirty="0" smtClean="0"/>
              <a:t>Explain how to use SERA</a:t>
            </a:r>
            <a:endParaRPr lang="en-AU" dirty="0"/>
          </a:p>
        </p:txBody>
      </p:sp>
      <p:sp>
        <p:nvSpPr>
          <p:cNvPr id="4" name="Date Placeholder 3"/>
          <p:cNvSpPr>
            <a:spLocks noGrp="1"/>
          </p:cNvSpPr>
          <p:nvPr>
            <p:ph type="dt" sz="half" idx="10"/>
          </p:nvPr>
        </p:nvSpPr>
        <p:spPr/>
        <p:txBody>
          <a:bodyPr/>
          <a:lstStyle/>
          <a:p>
            <a:fld id="{9743EE6B-78E5-43DD-9E1E-12A6381CC227}"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a:t>
            </a:fld>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Fill out the form</a:t>
            </a:r>
            <a:endParaRPr lang="en-AU" dirty="0"/>
          </a:p>
        </p:txBody>
      </p:sp>
      <p:sp>
        <p:nvSpPr>
          <p:cNvPr id="3" name="Content Placeholder 2"/>
          <p:cNvSpPr>
            <a:spLocks noGrp="1"/>
          </p:cNvSpPr>
          <p:nvPr>
            <p:ph idx="1"/>
          </p:nvPr>
        </p:nvSpPr>
        <p:spPr>
          <a:xfrm>
            <a:off x="-108520" y="908720"/>
            <a:ext cx="4824536" cy="5328592"/>
          </a:xfrm>
        </p:spPr>
        <p:txBody>
          <a:bodyPr>
            <a:normAutofit/>
          </a:bodyPr>
          <a:lstStyle/>
          <a:p>
            <a:r>
              <a:rPr lang="en-AU" dirty="0" smtClean="0"/>
              <a:t>Use your own User ID</a:t>
            </a:r>
          </a:p>
          <a:p>
            <a:pPr lvl="1"/>
            <a:r>
              <a:rPr lang="en-AU" sz="2000" dirty="0" smtClean="0"/>
              <a:t>Your choice ;  your name or aircraft’s Rego?</a:t>
            </a:r>
          </a:p>
          <a:p>
            <a:r>
              <a:rPr lang="en-AU" dirty="0" smtClean="0"/>
              <a:t>Company is “SAAA”</a:t>
            </a:r>
          </a:p>
          <a:p>
            <a:endParaRPr lang="en-AU" dirty="0" smtClean="0"/>
          </a:p>
          <a:p>
            <a:r>
              <a:rPr lang="en-AU" dirty="0" smtClean="0"/>
              <a:t>Department is your chapter #</a:t>
            </a:r>
          </a:p>
          <a:p>
            <a:endParaRPr lang="en-AU" dirty="0" smtClean="0"/>
          </a:p>
          <a:p>
            <a:r>
              <a:rPr lang="en-AU" dirty="0" smtClean="0"/>
              <a:t>Other fields as required</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20</a:t>
            </a:fld>
            <a:endParaRPr lang="en-AU" dirty="0"/>
          </a:p>
        </p:txBody>
      </p:sp>
      <p:pic>
        <p:nvPicPr>
          <p:cNvPr id="59394" name="Picture 2"/>
          <p:cNvPicPr>
            <a:picLocks noChangeAspect="1" noChangeArrowheads="1"/>
          </p:cNvPicPr>
          <p:nvPr/>
        </p:nvPicPr>
        <p:blipFill>
          <a:blip r:embed="rId2" cstate="print"/>
          <a:srcRect/>
          <a:stretch>
            <a:fillRect/>
          </a:stretch>
        </p:blipFill>
        <p:spPr bwMode="auto">
          <a:xfrm>
            <a:off x="4355976" y="1916832"/>
            <a:ext cx="4906321"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 in to SERA</a:t>
            </a:r>
            <a:endParaRPr lang="en-AU" dirty="0"/>
          </a:p>
        </p:txBody>
      </p:sp>
      <p:sp>
        <p:nvSpPr>
          <p:cNvPr id="3" name="Content Placeholder 2"/>
          <p:cNvSpPr>
            <a:spLocks noGrp="1"/>
          </p:cNvSpPr>
          <p:nvPr>
            <p:ph idx="1"/>
          </p:nvPr>
        </p:nvSpPr>
        <p:spPr>
          <a:xfrm>
            <a:off x="0" y="908720"/>
            <a:ext cx="4499992" cy="5328592"/>
          </a:xfrm>
        </p:spPr>
        <p:txBody>
          <a:bodyPr/>
          <a:lstStyle/>
          <a:p>
            <a:r>
              <a:rPr lang="en-AU" dirty="0" smtClean="0"/>
              <a:t>Once registered, log in.</a:t>
            </a:r>
          </a:p>
          <a:p>
            <a:endParaRPr lang="en-AU" dirty="0" smtClean="0"/>
          </a:p>
          <a:p>
            <a:r>
              <a:rPr lang="en-AU" dirty="0" smtClean="0"/>
              <a:t>You will be logged in as a reporter</a:t>
            </a:r>
          </a:p>
          <a:p>
            <a:endParaRPr lang="en-AU" dirty="0" smtClean="0"/>
          </a:p>
          <a:p>
            <a:r>
              <a:rPr lang="en-AU" dirty="0" smtClean="0"/>
              <a:t>Follow the prompts</a:t>
            </a:r>
          </a:p>
          <a:p>
            <a:endParaRPr lang="en-AU" dirty="0" smtClean="0"/>
          </a:p>
          <a:p>
            <a:endParaRPr lang="en-AU" dirty="0" smtClean="0"/>
          </a:p>
          <a:p>
            <a:endParaRPr lang="en-AU" dirty="0" smtClean="0"/>
          </a:p>
          <a:p>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21</a:t>
            </a:fld>
            <a:endParaRPr lang="en-AU" dirty="0"/>
          </a:p>
        </p:txBody>
      </p:sp>
      <p:pic>
        <p:nvPicPr>
          <p:cNvPr id="7" name="Picture 6"/>
          <p:cNvPicPr/>
          <p:nvPr/>
        </p:nvPicPr>
        <p:blipFill>
          <a:blip r:embed="rId2" cstate="print"/>
          <a:srcRect/>
          <a:stretch>
            <a:fillRect/>
          </a:stretch>
        </p:blipFill>
        <p:spPr bwMode="auto">
          <a:xfrm>
            <a:off x="4499992" y="2636912"/>
            <a:ext cx="4644008" cy="3599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SERA Help</a:t>
            </a:r>
            <a:endParaRPr lang="en-AU" dirty="0"/>
          </a:p>
        </p:txBody>
      </p:sp>
      <p:sp>
        <p:nvSpPr>
          <p:cNvPr id="3" name="Content Placeholder 2"/>
          <p:cNvSpPr>
            <a:spLocks noGrp="1"/>
          </p:cNvSpPr>
          <p:nvPr>
            <p:ph idx="1"/>
          </p:nvPr>
        </p:nvSpPr>
        <p:spPr/>
        <p:txBody>
          <a:bodyPr/>
          <a:lstStyle/>
          <a:p>
            <a:r>
              <a:rPr lang="en-AU" dirty="0" smtClean="0"/>
              <a:t>Help is available from the Support button</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22</a:t>
            </a:fld>
            <a:endParaRPr lang="en-AU" dirty="0"/>
          </a:p>
        </p:txBody>
      </p:sp>
      <p:pic>
        <p:nvPicPr>
          <p:cNvPr id="60418" name="Picture 2"/>
          <p:cNvPicPr>
            <a:picLocks noChangeAspect="1" noChangeArrowheads="1"/>
          </p:cNvPicPr>
          <p:nvPr/>
        </p:nvPicPr>
        <p:blipFill>
          <a:blip r:embed="rId2" cstate="print"/>
          <a:srcRect/>
          <a:stretch>
            <a:fillRect/>
          </a:stretch>
        </p:blipFill>
        <p:spPr bwMode="auto">
          <a:xfrm>
            <a:off x="2544051" y="1412776"/>
            <a:ext cx="6599949" cy="4788198"/>
          </a:xfrm>
          <a:prstGeom prst="rect">
            <a:avLst/>
          </a:prstGeom>
          <a:noFill/>
          <a:ln w="9525">
            <a:noFill/>
            <a:miter lim="800000"/>
            <a:headEnd/>
            <a:tailEnd/>
          </a:ln>
        </p:spPr>
      </p:pic>
      <p:sp>
        <p:nvSpPr>
          <p:cNvPr id="8" name="Oval 7"/>
          <p:cNvSpPr/>
          <p:nvPr/>
        </p:nvSpPr>
        <p:spPr>
          <a:xfrm>
            <a:off x="1835696" y="1484784"/>
            <a:ext cx="1728192" cy="1152128"/>
          </a:xfrm>
          <a:prstGeom prst="ellipse">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SERA Welcome Message</a:t>
            </a:r>
            <a:endParaRPr lang="en-AU" dirty="0"/>
          </a:p>
        </p:txBody>
      </p:sp>
      <p:sp>
        <p:nvSpPr>
          <p:cNvPr id="3" name="Content Placeholder 2"/>
          <p:cNvSpPr>
            <a:spLocks noGrp="1"/>
          </p:cNvSpPr>
          <p:nvPr>
            <p:ph idx="1"/>
          </p:nvPr>
        </p:nvSpPr>
        <p:spPr/>
        <p:txBody>
          <a:bodyPr/>
          <a:lstStyle/>
          <a:p>
            <a:r>
              <a:rPr lang="en-AU" dirty="0" smtClean="0"/>
              <a:t>Please review the welcome message</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23</a:t>
            </a:fld>
            <a:endParaRPr lang="en-AU" dirty="0"/>
          </a:p>
        </p:txBody>
      </p:sp>
      <p:pic>
        <p:nvPicPr>
          <p:cNvPr id="61442" name="Picture 2"/>
          <p:cNvPicPr>
            <a:picLocks noChangeAspect="1" noChangeArrowheads="1"/>
          </p:cNvPicPr>
          <p:nvPr/>
        </p:nvPicPr>
        <p:blipFill>
          <a:blip r:embed="rId2" cstate="print"/>
          <a:srcRect/>
          <a:stretch>
            <a:fillRect/>
          </a:stretch>
        </p:blipFill>
        <p:spPr bwMode="auto">
          <a:xfrm>
            <a:off x="2841814" y="1628800"/>
            <a:ext cx="6302186" cy="4572174"/>
          </a:xfrm>
          <a:prstGeom prst="rect">
            <a:avLst/>
          </a:prstGeom>
          <a:noFill/>
          <a:ln w="9525">
            <a:noFill/>
            <a:miter lim="800000"/>
            <a:headEnd/>
            <a:tailEnd/>
          </a:ln>
        </p:spPr>
      </p:pic>
      <p:sp>
        <p:nvSpPr>
          <p:cNvPr id="9" name="Rounded Rectangle 8"/>
          <p:cNvSpPr/>
          <p:nvPr/>
        </p:nvSpPr>
        <p:spPr>
          <a:xfrm>
            <a:off x="5868144" y="3068960"/>
            <a:ext cx="3275856" cy="3240360"/>
          </a:xfrm>
          <a:prstGeom prst="round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Occurrence Type</a:t>
            </a:r>
            <a:endParaRPr lang="en-AU" dirty="0"/>
          </a:p>
        </p:txBody>
      </p:sp>
      <p:sp>
        <p:nvSpPr>
          <p:cNvPr id="3" name="Content Placeholder 2"/>
          <p:cNvSpPr>
            <a:spLocks noGrp="1"/>
          </p:cNvSpPr>
          <p:nvPr>
            <p:ph idx="1"/>
          </p:nvPr>
        </p:nvSpPr>
        <p:spPr>
          <a:xfrm>
            <a:off x="0" y="908720"/>
            <a:ext cx="4932040" cy="5328592"/>
          </a:xfrm>
        </p:spPr>
        <p:txBody>
          <a:bodyPr>
            <a:normAutofit/>
          </a:bodyPr>
          <a:lstStyle/>
          <a:p>
            <a:r>
              <a:rPr lang="en-AU" sz="2800" b="1" dirty="0" smtClean="0"/>
              <a:t>Select the most likely category for your report</a:t>
            </a:r>
            <a:r>
              <a:rPr lang="en-AU" sz="2800" dirty="0" smtClean="0"/>
              <a:t>.</a:t>
            </a:r>
          </a:p>
          <a:p>
            <a:endParaRPr lang="en-AU" dirty="0" smtClean="0"/>
          </a:p>
          <a:p>
            <a:r>
              <a:rPr lang="en-AU" dirty="0" smtClean="0"/>
              <a:t>Example:</a:t>
            </a:r>
          </a:p>
          <a:p>
            <a:pPr lvl="1"/>
            <a:r>
              <a:rPr lang="en-AU" dirty="0" smtClean="0"/>
              <a:t>Near miss when flying through a pass in the mountains</a:t>
            </a:r>
          </a:p>
          <a:p>
            <a:endParaRPr lang="en-AU" dirty="0" smtClean="0"/>
          </a:p>
          <a:p>
            <a:r>
              <a:rPr lang="en-AU" sz="2800" dirty="0" smtClean="0"/>
              <a:t>What occurrence type would you use? Select one.</a:t>
            </a:r>
            <a:endParaRPr lang="en-AU" sz="2800"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24</a:t>
            </a:fld>
            <a:endParaRPr lang="en-AU" dirty="0"/>
          </a:p>
        </p:txBody>
      </p:sp>
      <p:pic>
        <p:nvPicPr>
          <p:cNvPr id="62466" name="Picture 2"/>
          <p:cNvPicPr>
            <a:picLocks noChangeAspect="1" noChangeArrowheads="1"/>
          </p:cNvPicPr>
          <p:nvPr/>
        </p:nvPicPr>
        <p:blipFill>
          <a:blip r:embed="rId2" cstate="print"/>
          <a:srcRect/>
          <a:stretch>
            <a:fillRect/>
          </a:stretch>
        </p:blipFill>
        <p:spPr bwMode="auto">
          <a:xfrm>
            <a:off x="4914900" y="908720"/>
            <a:ext cx="4229100" cy="52578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6411">
            <a:off x="2522119" y="1609179"/>
            <a:ext cx="327977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smtClean="0"/>
              <a:t>SAAA SMS (produced by Bill Ginn)</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25</a:t>
            </a:fld>
            <a:endParaRPr lang="en-AU" dirty="0"/>
          </a:p>
        </p:txBody>
      </p:sp>
      <p:pic>
        <p:nvPicPr>
          <p:cNvPr id="63490" name="Picture 2"/>
          <p:cNvPicPr>
            <a:picLocks noChangeAspect="1" noChangeArrowheads="1"/>
          </p:cNvPicPr>
          <p:nvPr/>
        </p:nvPicPr>
        <p:blipFill>
          <a:blip r:embed="rId2" cstate="print"/>
          <a:srcRect/>
          <a:stretch>
            <a:fillRect/>
          </a:stretch>
        </p:blipFill>
        <p:spPr bwMode="auto">
          <a:xfrm>
            <a:off x="0" y="0"/>
            <a:ext cx="9191625" cy="7029450"/>
          </a:xfrm>
          <a:prstGeom prst="rect">
            <a:avLst/>
          </a:prstGeom>
          <a:noFill/>
          <a:ln w="9525">
            <a:noFill/>
            <a:miter lim="800000"/>
            <a:headEnd/>
            <a:tailEnd/>
          </a:ln>
        </p:spPr>
      </p:pic>
      <p:sp>
        <p:nvSpPr>
          <p:cNvPr id="8" name="TextBox 7"/>
          <p:cNvSpPr txBox="1"/>
          <p:nvPr/>
        </p:nvSpPr>
        <p:spPr>
          <a:xfrm>
            <a:off x="0" y="764705"/>
            <a:ext cx="5220072" cy="1477328"/>
          </a:xfrm>
          <a:prstGeom prst="rect">
            <a:avLst/>
          </a:prstGeom>
          <a:solidFill>
            <a:srgbClr val="FFC000"/>
          </a:solidFill>
        </p:spPr>
        <p:txBody>
          <a:bodyPr wrap="square" rtlCol="0">
            <a:spAutoFit/>
          </a:bodyPr>
          <a:lstStyle/>
          <a:p>
            <a:r>
              <a:rPr lang="en-AU" dirty="0" smtClean="0"/>
              <a:t>Fill in the form as best you can.   Not all the fields are applicable to all occurrences, so choose the ones that are relevant.</a:t>
            </a:r>
          </a:p>
          <a:p>
            <a:endParaRPr lang="en-AU" dirty="0" smtClean="0"/>
          </a:p>
          <a:p>
            <a:r>
              <a:rPr lang="en-AU" dirty="0" smtClean="0"/>
              <a:t>Fields with a blue star have to be completed</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submitting an Occurrence</a:t>
            </a:r>
            <a:endParaRPr lang="en-AU" dirty="0"/>
          </a:p>
        </p:txBody>
      </p:sp>
      <p:sp>
        <p:nvSpPr>
          <p:cNvPr id="3" name="Content Placeholder 2"/>
          <p:cNvSpPr>
            <a:spLocks noGrp="1"/>
          </p:cNvSpPr>
          <p:nvPr>
            <p:ph idx="1"/>
          </p:nvPr>
        </p:nvSpPr>
        <p:spPr/>
        <p:txBody>
          <a:bodyPr/>
          <a:lstStyle/>
          <a:p>
            <a:r>
              <a:rPr lang="en-AU" dirty="0" smtClean="0"/>
              <a:t>SAAA’s Safety Manager will:</a:t>
            </a:r>
          </a:p>
          <a:p>
            <a:pPr lvl="1"/>
            <a:r>
              <a:rPr lang="en-AU" dirty="0" smtClean="0"/>
              <a:t>Review the report</a:t>
            </a:r>
          </a:p>
          <a:p>
            <a:pPr lvl="1"/>
            <a:r>
              <a:rPr lang="en-AU" dirty="0" smtClean="0"/>
              <a:t>Pass the report to an investigator (any volunteers?)</a:t>
            </a:r>
          </a:p>
          <a:p>
            <a:pPr lvl="1"/>
            <a:r>
              <a:rPr lang="en-AU" dirty="0" smtClean="0"/>
              <a:t>Monitor progress of the analysis</a:t>
            </a:r>
          </a:p>
          <a:p>
            <a:pPr lvl="1"/>
            <a:endParaRPr lang="en-AU" dirty="0" smtClean="0"/>
          </a:p>
          <a:p>
            <a:r>
              <a:rPr lang="en-AU" dirty="0" smtClean="0"/>
              <a:t>The reporter can:</a:t>
            </a:r>
          </a:p>
          <a:p>
            <a:pPr lvl="1"/>
            <a:r>
              <a:rPr lang="en-AU" dirty="0" smtClean="0"/>
              <a:t>Review submitted reports</a:t>
            </a:r>
          </a:p>
          <a:p>
            <a:pPr lvl="1"/>
            <a:r>
              <a:rPr lang="en-AU" dirty="0" smtClean="0"/>
              <a:t>Read comments</a:t>
            </a:r>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26</a:t>
            </a:fld>
            <a:endParaRPr lang="en-AU" dirty="0"/>
          </a:p>
        </p:txBody>
      </p:sp>
      <p:pic>
        <p:nvPicPr>
          <p:cNvPr id="64514" name="Picture 2"/>
          <p:cNvPicPr>
            <a:picLocks noChangeAspect="1" noChangeArrowheads="1"/>
          </p:cNvPicPr>
          <p:nvPr/>
        </p:nvPicPr>
        <p:blipFill>
          <a:blip r:embed="rId2" cstate="print"/>
          <a:srcRect/>
          <a:stretch>
            <a:fillRect/>
          </a:stretch>
        </p:blipFill>
        <p:spPr bwMode="auto">
          <a:xfrm>
            <a:off x="4644008" y="3601372"/>
            <a:ext cx="4499992" cy="2580353"/>
          </a:xfrm>
          <a:prstGeom prst="rect">
            <a:avLst/>
          </a:prstGeom>
          <a:noFill/>
          <a:ln w="9525">
            <a:noFill/>
            <a:miter lim="800000"/>
            <a:headEnd/>
            <a:tailEnd/>
          </a:ln>
        </p:spPr>
      </p:pic>
      <p:sp>
        <p:nvSpPr>
          <p:cNvPr id="8" name="Rounded Rectangle 7"/>
          <p:cNvSpPr/>
          <p:nvPr/>
        </p:nvSpPr>
        <p:spPr>
          <a:xfrm>
            <a:off x="6156176" y="4509120"/>
            <a:ext cx="1728192" cy="648072"/>
          </a:xfrm>
          <a:prstGeom prst="round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a:xfrm>
            <a:off x="0" y="1196752"/>
            <a:ext cx="8892480" cy="5040560"/>
          </a:xfrm>
        </p:spPr>
        <p:txBody>
          <a:bodyPr>
            <a:normAutofit lnSpcReduction="10000"/>
          </a:bodyPr>
          <a:lstStyle/>
          <a:p>
            <a:r>
              <a:rPr lang="en-AU" sz="2800" dirty="0" smtClean="0"/>
              <a:t>Be </a:t>
            </a:r>
            <a:r>
              <a:rPr lang="en-AU" sz="2800" dirty="0" smtClean="0"/>
              <a:t>involved, </a:t>
            </a:r>
            <a:r>
              <a:rPr lang="en-AU" sz="2800" dirty="0" smtClean="0"/>
              <a:t>share your experiences </a:t>
            </a:r>
          </a:p>
          <a:p>
            <a:r>
              <a:rPr lang="en-AU" sz="2800" dirty="0" smtClean="0"/>
              <a:t>Consider setting a target of say at least 1 </a:t>
            </a:r>
            <a:r>
              <a:rPr lang="en-AU" sz="2800" dirty="0" smtClean="0"/>
              <a:t>occurrence report </a:t>
            </a:r>
            <a:r>
              <a:rPr lang="en-AU" sz="2800" dirty="0" smtClean="0"/>
              <a:t>each </a:t>
            </a:r>
            <a:r>
              <a:rPr lang="en-AU" sz="2800" dirty="0" smtClean="0"/>
              <a:t>year? </a:t>
            </a:r>
            <a:r>
              <a:rPr lang="en-AU" sz="2800" dirty="0" smtClean="0"/>
              <a:t>It’s up to you, </a:t>
            </a:r>
            <a:r>
              <a:rPr lang="en-AU" sz="2800" u="sng" dirty="0" smtClean="0"/>
              <a:t>the more the better.</a:t>
            </a:r>
          </a:p>
          <a:p>
            <a:endParaRPr lang="en-AU" sz="2800" dirty="0" smtClean="0"/>
          </a:p>
          <a:p>
            <a:r>
              <a:rPr lang="en-AU" sz="2800" dirty="0" smtClean="0"/>
              <a:t>The more </a:t>
            </a:r>
            <a:r>
              <a:rPr lang="en-AU" sz="2800" dirty="0" smtClean="0"/>
              <a:t>reports, </a:t>
            </a:r>
            <a:r>
              <a:rPr lang="en-AU" sz="2800" dirty="0" smtClean="0"/>
              <a:t>the better the safety information that will be made available to everyone.</a:t>
            </a:r>
          </a:p>
          <a:p>
            <a:endParaRPr lang="en-AU" sz="2800" dirty="0" smtClean="0"/>
          </a:p>
          <a:p>
            <a:r>
              <a:rPr lang="en-AU" sz="2800" dirty="0" smtClean="0"/>
              <a:t>This system is ours and is not linked to CASA in any way.</a:t>
            </a:r>
          </a:p>
          <a:p>
            <a:endParaRPr lang="en-AU" sz="2800" dirty="0" smtClean="0"/>
          </a:p>
          <a:p>
            <a:r>
              <a:rPr lang="en-AU" sz="2800" dirty="0" smtClean="0"/>
              <a:t>All reports are kept confidential, but at the end of the day, a court order could access the data.</a:t>
            </a:r>
            <a:endParaRPr lang="en-AU" sz="2800"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27</a:t>
            </a:fld>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a:t>
            </a:r>
            <a:endParaRPr lang="en-AU" dirty="0"/>
          </a:p>
        </p:txBody>
      </p:sp>
      <p:sp>
        <p:nvSpPr>
          <p:cNvPr id="3" name="Content Placeholder 2"/>
          <p:cNvSpPr>
            <a:spLocks noGrp="1"/>
          </p:cNvSpPr>
          <p:nvPr>
            <p:ph idx="1"/>
          </p:nvPr>
        </p:nvSpPr>
        <p:spPr/>
        <p:txBody>
          <a:bodyPr/>
          <a:lstStyle/>
          <a:p>
            <a:r>
              <a:rPr lang="en-AU" dirty="0" smtClean="0"/>
              <a:t>Help with SERA access</a:t>
            </a:r>
          </a:p>
          <a:p>
            <a:pPr lvl="1"/>
            <a:r>
              <a:rPr lang="en-AU" dirty="0" smtClean="0"/>
              <a:t>On-line service</a:t>
            </a:r>
          </a:p>
          <a:p>
            <a:pPr lvl="1"/>
            <a:r>
              <a:rPr lang="en-AU" dirty="0" smtClean="0"/>
              <a:t>Chapter Safety Coordinator</a:t>
            </a:r>
          </a:p>
          <a:p>
            <a:pPr lvl="1"/>
            <a:r>
              <a:rPr lang="en-AU" dirty="0" smtClean="0"/>
              <a:t>SAAA Safety Manager</a:t>
            </a:r>
          </a:p>
          <a:p>
            <a:pPr lvl="1"/>
            <a:endParaRPr lang="en-AU" dirty="0" smtClean="0"/>
          </a:p>
          <a:p>
            <a:r>
              <a:rPr lang="en-AU" dirty="0" smtClean="0"/>
              <a:t>Discuss a safety issue</a:t>
            </a:r>
          </a:p>
          <a:p>
            <a:pPr lvl="1"/>
            <a:r>
              <a:rPr lang="en-AU" dirty="0" smtClean="0"/>
              <a:t>Chapter Safety Coordinator</a:t>
            </a:r>
          </a:p>
          <a:p>
            <a:pPr lvl="1"/>
            <a:r>
              <a:rPr lang="en-AU" dirty="0" smtClean="0"/>
              <a:t>SAAA Safety Manager</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28</a:t>
            </a:fld>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POINTS</a:t>
            </a:r>
            <a:endParaRPr lang="en-AU" dirty="0"/>
          </a:p>
        </p:txBody>
      </p:sp>
      <p:sp>
        <p:nvSpPr>
          <p:cNvPr id="3" name="Content Placeholder 2"/>
          <p:cNvSpPr>
            <a:spLocks noGrp="1"/>
          </p:cNvSpPr>
          <p:nvPr>
            <p:ph idx="1"/>
          </p:nvPr>
        </p:nvSpPr>
        <p:spPr>
          <a:xfrm>
            <a:off x="0" y="908720"/>
            <a:ext cx="8820472" cy="5328592"/>
          </a:xfrm>
        </p:spPr>
        <p:txBody>
          <a:bodyPr>
            <a:normAutofit fontScale="92500" lnSpcReduction="10000"/>
          </a:bodyPr>
          <a:lstStyle/>
          <a:p>
            <a:r>
              <a:rPr lang="en-AU" b="1" dirty="0" smtClean="0"/>
              <a:t>Key points:</a:t>
            </a:r>
          </a:p>
          <a:p>
            <a:endParaRPr lang="en-AU" dirty="0" smtClean="0"/>
          </a:p>
          <a:p>
            <a:pPr lvl="1"/>
            <a:r>
              <a:rPr lang="en-AU" dirty="0" smtClean="0"/>
              <a:t>A SMS is designed to collect and analyse safety data</a:t>
            </a:r>
          </a:p>
          <a:p>
            <a:pPr lvl="1"/>
            <a:endParaRPr lang="en-AU" dirty="0" smtClean="0"/>
          </a:p>
          <a:p>
            <a:pPr lvl="1"/>
            <a:r>
              <a:rPr lang="en-AU" dirty="0" smtClean="0"/>
              <a:t>The outcome is a safer operating environment for everyone</a:t>
            </a:r>
          </a:p>
          <a:p>
            <a:pPr lvl="1"/>
            <a:endParaRPr lang="en-AU" dirty="0" smtClean="0"/>
          </a:p>
          <a:p>
            <a:pPr lvl="1"/>
            <a:r>
              <a:rPr lang="en-AU" dirty="0" smtClean="0"/>
              <a:t>SAAA’s SMS uses the SERA computer database and reporting system</a:t>
            </a:r>
          </a:p>
          <a:p>
            <a:pPr lvl="1"/>
            <a:endParaRPr lang="en-AU" dirty="0" smtClean="0"/>
          </a:p>
          <a:p>
            <a:pPr lvl="1"/>
            <a:r>
              <a:rPr lang="en-AU" dirty="0" smtClean="0"/>
              <a:t>The Safety Manager and Chapter Safety Coordinator provide support, not policing</a:t>
            </a:r>
          </a:p>
          <a:p>
            <a:endParaRPr lang="en-AU" dirty="0" smtClean="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29</a:t>
            </a:fld>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What are the basics of a SMS?</a:t>
            </a:r>
            <a:endParaRPr lang="en-AU" dirty="0"/>
          </a:p>
        </p:txBody>
      </p:sp>
      <p:sp>
        <p:nvSpPr>
          <p:cNvPr id="4" name="Date Placeholder 3"/>
          <p:cNvSpPr>
            <a:spLocks noGrp="1"/>
          </p:cNvSpPr>
          <p:nvPr>
            <p:ph type="dt" sz="half" idx="10"/>
          </p:nvPr>
        </p:nvSpPr>
        <p:spPr/>
        <p:txBody>
          <a:bodyPr/>
          <a:lstStyle/>
          <a:p>
            <a:fld id="{C27E0E94-060D-4C69-A9CA-365693D9A5B5}" type="datetime4">
              <a:rPr lang="en-AU" smtClean="0">
                <a:solidFill>
                  <a:prstClr val="black"/>
                </a:solidFill>
              </a:rPr>
              <a:pPr/>
              <a:t>16 December 2013</a:t>
            </a:fld>
            <a:endParaRPr lang="en-AU">
              <a:solidFill>
                <a:prstClr val="black"/>
              </a:solidFill>
            </a:endParaRPr>
          </a:p>
        </p:txBody>
      </p:sp>
      <p:sp>
        <p:nvSpPr>
          <p:cNvPr id="5" name="Footer Placeholder 4"/>
          <p:cNvSpPr>
            <a:spLocks noGrp="1"/>
          </p:cNvSpPr>
          <p:nvPr>
            <p:ph type="ftr" sz="quarter" idx="11"/>
          </p:nvPr>
        </p:nvSpPr>
        <p:spPr/>
        <p:txBody>
          <a:bodyPr/>
          <a:lstStyle/>
          <a:p>
            <a:r>
              <a:rPr lang="en-AU" dirty="0" smtClean="0">
                <a:solidFill>
                  <a:prstClr val="black"/>
                </a:solidFill>
              </a:rPr>
              <a:t>SAAA SMS</a:t>
            </a:r>
            <a:endParaRPr lang="en-AU" dirty="0">
              <a:solidFill>
                <a:prstClr val="black"/>
              </a:solidFill>
            </a:endParaRPr>
          </a:p>
        </p:txBody>
      </p:sp>
      <p:sp>
        <p:nvSpPr>
          <p:cNvPr id="6" name="Slide Number Placeholder 5"/>
          <p:cNvSpPr>
            <a:spLocks noGrp="1"/>
          </p:cNvSpPr>
          <p:nvPr>
            <p:ph type="sldNum" sz="quarter" idx="12"/>
          </p:nvPr>
        </p:nvSpPr>
        <p:spPr/>
        <p:txBody>
          <a:bodyPr/>
          <a:lstStyle/>
          <a:p>
            <a:fld id="{8A60C540-16C8-4E51-B7AF-5E39C3BAD368}" type="slidenum">
              <a:rPr lang="en-AU" smtClean="0">
                <a:solidFill>
                  <a:prstClr val="black"/>
                </a:solidFill>
              </a:rPr>
              <a:pPr/>
              <a:t>3</a:t>
            </a:fld>
            <a:endParaRPr lang="en-AU" dirty="0">
              <a:solidFill>
                <a:prstClr val="black"/>
              </a:solidFill>
            </a:endParaRPr>
          </a:p>
        </p:txBody>
      </p:sp>
      <p:sp>
        <p:nvSpPr>
          <p:cNvPr id="9" name="Content Placeholder 8"/>
          <p:cNvSpPr>
            <a:spLocks noGrp="1"/>
          </p:cNvSpPr>
          <p:nvPr>
            <p:ph idx="1"/>
          </p:nvPr>
        </p:nvSpPr>
        <p:spPr>
          <a:xfrm>
            <a:off x="0" y="1268760"/>
            <a:ext cx="8820472" cy="4968552"/>
          </a:xfrm>
        </p:spPr>
        <p:txBody>
          <a:bodyPr>
            <a:normAutofit/>
          </a:bodyPr>
          <a:lstStyle/>
          <a:p>
            <a:pPr lvl="0"/>
            <a:r>
              <a:rPr lang="en-AU" sz="2800" dirty="0">
                <a:latin typeface="Arial" panose="020B0604020202020204" pitchFamily="34" charset="0"/>
                <a:cs typeface="Arial" panose="020B0604020202020204" pitchFamily="34" charset="0"/>
              </a:rPr>
              <a:t>identify safety </a:t>
            </a:r>
            <a:r>
              <a:rPr lang="en-AU" sz="2800" dirty="0" smtClean="0">
                <a:latin typeface="Arial" panose="020B0604020202020204" pitchFamily="34" charset="0"/>
                <a:cs typeface="Arial" panose="020B0604020202020204" pitchFamily="34" charset="0"/>
              </a:rPr>
              <a:t>hazards</a:t>
            </a:r>
          </a:p>
          <a:p>
            <a:pPr lvl="0"/>
            <a:endParaRPr lang="en-AU" sz="2000" dirty="0">
              <a:latin typeface="Arial" panose="020B0604020202020204" pitchFamily="34" charset="0"/>
              <a:cs typeface="Arial" panose="020B0604020202020204" pitchFamily="34" charset="0"/>
            </a:endParaRPr>
          </a:p>
          <a:p>
            <a:pPr lvl="0"/>
            <a:r>
              <a:rPr lang="en-AU" sz="2800" dirty="0">
                <a:latin typeface="Arial" panose="020B0604020202020204" pitchFamily="34" charset="0"/>
                <a:cs typeface="Arial" panose="020B0604020202020204" pitchFamily="34" charset="0"/>
              </a:rPr>
              <a:t>ensure that remedial actions necessary to mitigate the risks/hazards are </a:t>
            </a:r>
            <a:r>
              <a:rPr lang="en-AU" sz="2800" dirty="0" smtClean="0">
                <a:latin typeface="Arial" panose="020B0604020202020204" pitchFamily="34" charset="0"/>
                <a:cs typeface="Arial" panose="020B0604020202020204" pitchFamily="34" charset="0"/>
              </a:rPr>
              <a:t>implemented</a:t>
            </a:r>
          </a:p>
          <a:p>
            <a:pPr lvl="0"/>
            <a:endParaRPr lang="en-AU" sz="2000" dirty="0">
              <a:latin typeface="Arial" panose="020B0604020202020204" pitchFamily="34" charset="0"/>
              <a:cs typeface="Arial" panose="020B0604020202020204" pitchFamily="34" charset="0"/>
            </a:endParaRPr>
          </a:p>
          <a:p>
            <a:pPr lvl="0"/>
            <a:r>
              <a:rPr lang="en-AU" sz="2800" dirty="0">
                <a:latin typeface="Arial" panose="020B0604020202020204" pitchFamily="34" charset="0"/>
                <a:cs typeface="Arial" panose="020B0604020202020204" pitchFamily="34" charset="0"/>
              </a:rPr>
              <a:t>provide for continuous monitoring and regular assessment of the safety level </a:t>
            </a:r>
            <a:r>
              <a:rPr lang="en-AU" sz="2800" dirty="0" smtClean="0">
                <a:latin typeface="Arial" panose="020B0604020202020204" pitchFamily="34" charset="0"/>
                <a:cs typeface="Arial" panose="020B0604020202020204" pitchFamily="34" charset="0"/>
              </a:rPr>
              <a:t>achieved</a:t>
            </a:r>
          </a:p>
          <a:p>
            <a:pPr lvl="0"/>
            <a:endParaRPr lang="en-AU" sz="2400" dirty="0">
              <a:latin typeface="Arial" panose="020B0604020202020204" pitchFamily="34" charset="0"/>
              <a:cs typeface="Arial" panose="020B0604020202020204" pitchFamily="34" charset="0"/>
            </a:endParaRPr>
          </a:p>
          <a:p>
            <a:pPr lvl="0"/>
            <a:r>
              <a:rPr lang="en-AU" sz="2800" dirty="0">
                <a:latin typeface="Arial" panose="020B0604020202020204" pitchFamily="34" charset="0"/>
                <a:cs typeface="Arial" panose="020B0604020202020204" pitchFamily="34" charset="0"/>
              </a:rPr>
              <a:t>clearly define lines of safety accountability, including </a:t>
            </a:r>
            <a:r>
              <a:rPr lang="en-AU" sz="2800" dirty="0" smtClean="0">
                <a:latin typeface="Arial" panose="020B0604020202020204" pitchFamily="34" charset="0"/>
                <a:cs typeface="Arial" panose="020B0604020202020204" pitchFamily="34" charset="0"/>
              </a:rPr>
              <a:t> the direct and shared responsibilities.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045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Feedback</a:t>
            </a:r>
            <a:endParaRPr lang="en-AU" dirty="0"/>
          </a:p>
        </p:txBody>
      </p:sp>
      <p:sp>
        <p:nvSpPr>
          <p:cNvPr id="3" name="Content Placeholder 2"/>
          <p:cNvSpPr>
            <a:spLocks noGrp="1"/>
          </p:cNvSpPr>
          <p:nvPr>
            <p:ph idx="1"/>
          </p:nvPr>
        </p:nvSpPr>
        <p:spPr/>
        <p:txBody>
          <a:bodyPr/>
          <a:lstStyle/>
          <a:p>
            <a:r>
              <a:rPr lang="en-AU" dirty="0" smtClean="0"/>
              <a:t>Questions?</a:t>
            </a:r>
          </a:p>
          <a:p>
            <a:endParaRPr lang="en-AU" dirty="0"/>
          </a:p>
          <a:p>
            <a:r>
              <a:rPr lang="en-AU" dirty="0" smtClean="0"/>
              <a:t>Contact Mike </a:t>
            </a:r>
            <a:r>
              <a:rPr lang="en-AU" dirty="0" err="1" smtClean="0"/>
              <a:t>Horneman</a:t>
            </a:r>
            <a:endParaRPr lang="en-AU" dirty="0" smtClean="0"/>
          </a:p>
          <a:p>
            <a:r>
              <a:rPr lang="en-AU" u="sng" dirty="0" smtClean="0">
                <a:solidFill>
                  <a:srgbClr val="0070C0"/>
                </a:solidFill>
              </a:rPr>
              <a:t>safety@saaa.com</a:t>
            </a:r>
            <a:endParaRPr lang="en-AU" u="sng" dirty="0">
              <a:solidFill>
                <a:srgbClr val="0070C0"/>
              </a:solidFill>
            </a:endParaRPr>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30</a:t>
            </a:fld>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How do we achieve these goals?</a:t>
            </a:r>
            <a:endParaRPr lang="en-AU" dirty="0"/>
          </a:p>
        </p:txBody>
      </p:sp>
      <p:sp>
        <p:nvSpPr>
          <p:cNvPr id="4" name="Date Placeholder 3"/>
          <p:cNvSpPr>
            <a:spLocks noGrp="1"/>
          </p:cNvSpPr>
          <p:nvPr>
            <p:ph type="dt" sz="half" idx="10"/>
          </p:nvPr>
        </p:nvSpPr>
        <p:spPr/>
        <p:txBody>
          <a:bodyPr/>
          <a:lstStyle/>
          <a:p>
            <a:fld id="{C27E0E94-060D-4C69-A9CA-365693D9A5B5}" type="datetime4">
              <a:rPr lang="en-AU" smtClean="0">
                <a:solidFill>
                  <a:prstClr val="black"/>
                </a:solidFill>
              </a:rPr>
              <a:pPr/>
              <a:t>16 December 2013</a:t>
            </a:fld>
            <a:endParaRPr lang="en-AU">
              <a:solidFill>
                <a:prstClr val="black"/>
              </a:solidFill>
            </a:endParaRPr>
          </a:p>
        </p:txBody>
      </p:sp>
      <p:sp>
        <p:nvSpPr>
          <p:cNvPr id="5" name="Footer Placeholder 4"/>
          <p:cNvSpPr>
            <a:spLocks noGrp="1"/>
          </p:cNvSpPr>
          <p:nvPr>
            <p:ph type="ftr" sz="quarter" idx="11"/>
          </p:nvPr>
        </p:nvSpPr>
        <p:spPr/>
        <p:txBody>
          <a:bodyPr/>
          <a:lstStyle/>
          <a:p>
            <a:r>
              <a:rPr lang="en-AU" dirty="0" smtClean="0">
                <a:solidFill>
                  <a:prstClr val="black"/>
                </a:solidFill>
              </a:rPr>
              <a:t>SAAA SMS </a:t>
            </a:r>
            <a:endParaRPr lang="en-AU" dirty="0">
              <a:solidFill>
                <a:prstClr val="black"/>
              </a:solidFill>
            </a:endParaRPr>
          </a:p>
        </p:txBody>
      </p:sp>
      <p:sp>
        <p:nvSpPr>
          <p:cNvPr id="6" name="Slide Number Placeholder 5"/>
          <p:cNvSpPr>
            <a:spLocks noGrp="1"/>
          </p:cNvSpPr>
          <p:nvPr>
            <p:ph type="sldNum" sz="quarter" idx="12"/>
          </p:nvPr>
        </p:nvSpPr>
        <p:spPr/>
        <p:txBody>
          <a:bodyPr/>
          <a:lstStyle/>
          <a:p>
            <a:fld id="{8A60C540-16C8-4E51-B7AF-5E39C3BAD368}" type="slidenum">
              <a:rPr lang="en-AU" smtClean="0">
                <a:solidFill>
                  <a:prstClr val="black"/>
                </a:solidFill>
              </a:rPr>
              <a:pPr/>
              <a:t>4</a:t>
            </a:fld>
            <a:endParaRPr lang="en-AU" dirty="0">
              <a:solidFill>
                <a:prstClr val="black"/>
              </a:solidFill>
            </a:endParaRPr>
          </a:p>
        </p:txBody>
      </p:sp>
      <p:sp>
        <p:nvSpPr>
          <p:cNvPr id="2" name="Content Placeholder 1"/>
          <p:cNvSpPr>
            <a:spLocks noGrp="1"/>
          </p:cNvSpPr>
          <p:nvPr>
            <p:ph idx="1"/>
          </p:nvPr>
        </p:nvSpPr>
        <p:spPr>
          <a:xfrm>
            <a:off x="251520" y="908720"/>
            <a:ext cx="8640960" cy="5328592"/>
          </a:xfrm>
        </p:spPr>
        <p:txBody>
          <a:bodyPr>
            <a:normAutofit/>
          </a:bodyPr>
          <a:lstStyle/>
          <a:p>
            <a:pPr marL="0" indent="0">
              <a:buNone/>
            </a:pPr>
            <a:r>
              <a:rPr lang="en-AU" sz="2400" dirty="0" smtClean="0"/>
              <a:t>ICAO has developed four component parts;</a:t>
            </a:r>
          </a:p>
          <a:p>
            <a:pPr marL="971550" lvl="1" indent="-514350">
              <a:buFont typeface="+mj-lt"/>
              <a:buAutoNum type="arabicPeriod"/>
            </a:pPr>
            <a:r>
              <a:rPr lang="en-AU" sz="2400" dirty="0" smtClean="0"/>
              <a:t> </a:t>
            </a:r>
            <a:r>
              <a:rPr lang="en-AU" sz="2400" dirty="0"/>
              <a:t>Safety Policy, Objectives and Planning;</a:t>
            </a:r>
          </a:p>
          <a:p>
            <a:pPr marL="971550" lvl="1" indent="-514350">
              <a:buFont typeface="+mj-lt"/>
              <a:buAutoNum type="arabicPeriod"/>
            </a:pPr>
            <a:r>
              <a:rPr lang="en-AU" sz="2400" dirty="0" smtClean="0"/>
              <a:t> </a:t>
            </a:r>
            <a:r>
              <a:rPr lang="en-AU" sz="2400" dirty="0"/>
              <a:t>Safety Risk Management;</a:t>
            </a:r>
          </a:p>
          <a:p>
            <a:pPr marL="971550" lvl="1" indent="-514350">
              <a:buFont typeface="+mj-lt"/>
              <a:buAutoNum type="arabicPeriod"/>
            </a:pPr>
            <a:r>
              <a:rPr lang="en-AU" sz="2400" dirty="0" smtClean="0"/>
              <a:t> </a:t>
            </a:r>
            <a:r>
              <a:rPr lang="en-AU" sz="2400" dirty="0"/>
              <a:t>Safety Assurance; and</a:t>
            </a:r>
          </a:p>
          <a:p>
            <a:pPr marL="971550" lvl="1" indent="-514350">
              <a:buFont typeface="+mj-lt"/>
              <a:buAutoNum type="arabicPeriod"/>
            </a:pPr>
            <a:r>
              <a:rPr lang="en-AU" sz="2400" dirty="0" smtClean="0"/>
              <a:t> </a:t>
            </a:r>
            <a:r>
              <a:rPr lang="en-AU" sz="2400" dirty="0"/>
              <a:t>Safety Training and </a:t>
            </a:r>
            <a:r>
              <a:rPr lang="en-AU" sz="2400" dirty="0" smtClean="0"/>
              <a:t>Promotion.</a:t>
            </a:r>
          </a:p>
          <a:p>
            <a:pPr marL="457200" lvl="1" indent="0">
              <a:buNone/>
            </a:pPr>
            <a:endParaRPr lang="en-AU" sz="2400" dirty="0" smtClean="0"/>
          </a:p>
          <a:p>
            <a:pPr marL="57150" indent="0">
              <a:buNone/>
            </a:pPr>
            <a:r>
              <a:rPr lang="en-AU" sz="2400" dirty="0" smtClean="0"/>
              <a:t>Each part has some minor component parts, the objective is to focus on the parts that affect you and what part you can play in supporting the system. </a:t>
            </a:r>
          </a:p>
          <a:p>
            <a:pPr marL="57150" indent="0">
              <a:buNone/>
            </a:pPr>
            <a:r>
              <a:rPr lang="en-AU" sz="2400" dirty="0" smtClean="0"/>
              <a:t>Accepting the Safety Team will address Item 1 above in the SMS manual, let’s start with item 2.</a:t>
            </a:r>
          </a:p>
        </p:txBody>
      </p:sp>
    </p:spTree>
    <p:extLst>
      <p:ext uri="{BB962C8B-B14F-4D97-AF65-F5344CB8AC3E}">
        <p14:creationId xmlns:p14="http://schemas.microsoft.com/office/powerpoint/2010/main" val="210784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78247510"/>
              </p:ext>
            </p:extLst>
          </p:nvPr>
        </p:nvGraphicFramePr>
        <p:xfrm>
          <a:off x="0" y="908050"/>
          <a:ext cx="9144000" cy="532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652" y="9947"/>
            <a:ext cx="9144000" cy="908720"/>
          </a:xfrm>
        </p:spPr>
        <p:txBody>
          <a:bodyPr>
            <a:normAutofit/>
          </a:bodyPr>
          <a:lstStyle/>
          <a:p>
            <a:pPr marL="971550" lvl="1" indent="-514350" algn="ctr"/>
            <a:r>
              <a:rPr lang="en-AU" sz="3200" dirty="0" smtClean="0"/>
              <a:t>Safety Risk Management;</a:t>
            </a:r>
            <a:endParaRPr lang="en-AU" sz="3200" dirty="0"/>
          </a:p>
        </p:txBody>
      </p:sp>
      <p:sp>
        <p:nvSpPr>
          <p:cNvPr id="4" name="Date Placeholder 3"/>
          <p:cNvSpPr>
            <a:spLocks noGrp="1"/>
          </p:cNvSpPr>
          <p:nvPr>
            <p:ph type="dt" sz="half" idx="10"/>
          </p:nvPr>
        </p:nvSpPr>
        <p:spPr/>
        <p:txBody>
          <a:bodyPr/>
          <a:lstStyle/>
          <a:p>
            <a:fld id="{C27E0E94-060D-4C69-A9CA-365693D9A5B5}" type="datetime4">
              <a:rPr lang="en-AU" smtClean="0"/>
              <a:t>16 December 2013</a:t>
            </a:fld>
            <a:endParaRPr lang="en-AU" dirty="0"/>
          </a:p>
        </p:txBody>
      </p:sp>
      <p:sp>
        <p:nvSpPr>
          <p:cNvPr id="5" name="Footer Placeholder 4"/>
          <p:cNvSpPr>
            <a:spLocks noGrp="1"/>
          </p:cNvSpPr>
          <p:nvPr>
            <p:ph type="ftr" sz="quarter" idx="11"/>
          </p:nvPr>
        </p:nvSpPr>
        <p:spPr/>
        <p:txBody>
          <a:bodyPr/>
          <a:lstStyle/>
          <a:p>
            <a:pPr algn="ctr"/>
            <a:r>
              <a:rPr lang="en-AU" dirty="0" smtClean="0"/>
              <a:t>SAAA SMS </a:t>
            </a:r>
            <a:endParaRPr lang="en-AU" dirty="0"/>
          </a:p>
        </p:txBody>
      </p:sp>
      <p:sp>
        <p:nvSpPr>
          <p:cNvPr id="6" name="Slide Number Placeholder 5"/>
          <p:cNvSpPr>
            <a:spLocks noGrp="1"/>
          </p:cNvSpPr>
          <p:nvPr>
            <p:ph type="sldNum" sz="quarter" idx="12"/>
          </p:nvPr>
        </p:nvSpPr>
        <p:spPr/>
        <p:txBody>
          <a:bodyPr/>
          <a:lstStyle/>
          <a:p>
            <a:fld id="{8A60C540-16C8-4E51-B7AF-5E39C3BAD368}" type="slidenum">
              <a:rPr lang="en-AU" smtClean="0"/>
              <a:pPr/>
              <a:t>5</a:t>
            </a:fld>
            <a:endParaRPr lang="en-AU" dirty="0"/>
          </a:p>
        </p:txBody>
      </p:sp>
      <p:sp>
        <p:nvSpPr>
          <p:cNvPr id="2" name="TextBox 1"/>
          <p:cNvSpPr txBox="1"/>
          <p:nvPr/>
        </p:nvSpPr>
        <p:spPr>
          <a:xfrm>
            <a:off x="323528" y="1052736"/>
            <a:ext cx="2808312" cy="400110"/>
          </a:xfrm>
          <a:prstGeom prst="rect">
            <a:avLst/>
          </a:prstGeom>
          <a:solidFill>
            <a:schemeClr val="accent6">
              <a:lumMod val="75000"/>
            </a:schemeClr>
          </a:solidFill>
        </p:spPr>
        <p:txBody>
          <a:bodyPr wrap="square" rtlCol="0">
            <a:spAutoFit/>
          </a:bodyPr>
          <a:lstStyle/>
          <a:p>
            <a:pPr algn="ctr"/>
            <a:r>
              <a:rPr lang="en-AU" sz="2000" dirty="0" smtClean="0"/>
              <a:t>Identify the Hazard</a:t>
            </a:r>
            <a:endParaRPr lang="en-AU" sz="2000" dirty="0"/>
          </a:p>
        </p:txBody>
      </p:sp>
      <p:sp>
        <p:nvSpPr>
          <p:cNvPr id="7" name="Down Arrow 6"/>
          <p:cNvSpPr/>
          <p:nvPr/>
        </p:nvSpPr>
        <p:spPr>
          <a:xfrm>
            <a:off x="1259632" y="1452846"/>
            <a:ext cx="468052" cy="104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Occurrence Reporting</a:t>
            </a:r>
            <a:endParaRPr lang="en-AU" dirty="0"/>
          </a:p>
        </p:txBody>
      </p:sp>
      <p:sp>
        <p:nvSpPr>
          <p:cNvPr id="3" name="Content Placeholder 2"/>
          <p:cNvSpPr>
            <a:spLocks noGrp="1"/>
          </p:cNvSpPr>
          <p:nvPr>
            <p:ph idx="1"/>
          </p:nvPr>
        </p:nvSpPr>
        <p:spPr/>
        <p:txBody>
          <a:bodyPr>
            <a:normAutofit/>
          </a:bodyPr>
          <a:lstStyle/>
          <a:p>
            <a:r>
              <a:rPr lang="en-AU" b="1" dirty="0" smtClean="0"/>
              <a:t>What is an occurrence?</a:t>
            </a:r>
          </a:p>
          <a:p>
            <a:pPr lvl="1"/>
            <a:r>
              <a:rPr lang="en-AU" dirty="0" smtClean="0"/>
              <a:t>A hazardous situation</a:t>
            </a:r>
          </a:p>
          <a:p>
            <a:pPr lvl="2"/>
            <a:r>
              <a:rPr lang="en-AU" dirty="0" smtClean="0"/>
              <a:t>e.g. Smoking near a refuelling operation</a:t>
            </a:r>
          </a:p>
          <a:p>
            <a:pPr lvl="1"/>
            <a:r>
              <a:rPr lang="en-AU" dirty="0" smtClean="0"/>
              <a:t>A safety event</a:t>
            </a:r>
          </a:p>
          <a:p>
            <a:pPr lvl="2"/>
            <a:r>
              <a:rPr lang="en-AU" dirty="0" smtClean="0"/>
              <a:t>e.g. Spilt coffee during flight and burnt my leg, resulting in nearly turning inverted</a:t>
            </a:r>
          </a:p>
          <a:p>
            <a:pPr lvl="1"/>
            <a:r>
              <a:rPr lang="en-AU" dirty="0" smtClean="0"/>
              <a:t>Collectively referred to as an occurrence</a:t>
            </a:r>
          </a:p>
          <a:p>
            <a:endParaRPr lang="en-AU" dirty="0" smtClean="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6</a:t>
            </a:fld>
            <a:endParaRPr lang="en-AU" dirty="0"/>
          </a:p>
        </p:txBody>
      </p:sp>
      <p:sp>
        <p:nvSpPr>
          <p:cNvPr id="2050" name="AutoShape 2" descr="data:image/jpeg;base64,/9j/4AAQSkZJRgABAQAAAQABAAD/2wCEAAkGBxQTEhUUEhQVFhQXFxwVFxcYFRsWHBgZGRgXFhcYHB0iHCkgGxwmHRoeITIiJSksLjAuGB8zODMsNygtLisBCgoKDg0OGxAQGy4lICQ0LS0tNy4xLywsNDc0LDQsLC8sLCwsLCwsLCwtLCwsNDQsLiwtLissLDQsLCwsNCwsLP/AABEIAHEBCgMBIgACEQEDEQH/xAAcAAADAQEBAQEBAAAAAAAAAAAABgcFBAECAwj/xABQEAABAgMFAwcGCQcLBAMAAAABAgMABBEFBhIhMQcTQRQiUVRhkdMWFzJxgaMjRFJzkqGxs8EVM0JidJPRCDQ1Q2NygrLS4fB1g8PiJCU2/8QAGgEBAAIDAQAAAAAAAAAAAAAAAAEFAwQGAv/EADMRAAIBAwIEAggFBQAAAAAAAAABAgMEEQUxEiFBURMiIzJhgZGhsdEzNHHB8BQkQuHx/9oADAMBAAIRAxEAPwBwkJJ2cccQ24WWWiELcCQpa10xFDdeakJBFVEGtaAZExs+Rw61NfSb8ODZ6SZZf7S/98oQzx4jBJLkZZ1ZOT5ix5HJ61NfSb8OPPI1PWpr6Tfhw0UgpHrhXY88cu4r+RqetTX0m/Dg8jU9amvpN+HDI4+lNMSgmpoKkCp6M+MfdYcK7DxJdxY8jU9amvpN+HB5Gp61NfSb8OGZSwBU6DjXKPG3UqFUkEdINRDhXYeJLuLXkYnrU19Jvw46BdhXXJr6TfhxvgwVgklseXJvcwfJlXXJrva8ODyZV1ya72vDjfxQYokgwPJlXXJrva8ODyZV1ya72vDjcU+kEAqAJ0BIBPqEfeKAMDyZV1ya72vDg8mVdcmu9rw438UGKAMDyZV1ya72vDg8mVdcmu9rw43wqPYAX/JlXXJrva8ODyZV1ya72vDhgggBf8mVdcmu9rw4PJlXXJrva8OGCPKwAvm7SuuTXe34cHk0rrk19Jrw41rQn22UlbqwlI6T9QHEwk2ttCzIl26/rr/BP8TGOdSMN2bNvZ1q79HH39Pib/k0rrk13teHHvk0rrk19Jrw4nU1embc1eUB0JokfVHAq0njq87+8V/GMDvI9i1hoFZrzSXzZU/JpXXJrvb8ODybV1ya72/DiZMW5MI9F9z2qKvtrG3Z9/ZhBG8CXB2jCrvH8ImN1B7mOpoVxH1Wn8hz8mVdcmvpNeHHvkyrrk13teHHth3rYmKAKwr+QrI+zgY3qxsxkpLKKipSnTlwzWGYHkyrrk13teHHhuyrhOzQ7ateHDDBEngUJeadZf5NMqDhKS406E4caAQFJWnQLTVOYyUDWgzA0t/GLtFmd27Iq/tHR3tGMb8sjpT9cQBo2d/zVf7TMffLhohX2d/zVf7TMffLhohHZEy3YQQQRJBEr+yyG7TfdtSXddk3WQ2w+lJWmXPE0Giq1PT64+L73YkzYiZptzlLjTaG2pgkglG8NElOKlRUjOG627CtRM1MuSjjDrEygILUypdGcsJwJGWeZpHO9s+dRYZs1paFPE4ipVUpqV41cCaDSAFu9NgMS7FlyrCS21PTLSpkBSjjolsUzOQ5xyjy2JRuSnrTlJdOCXdsxbxbBOEKSkprSHe990HpmWk9ytCJqTU262VVKSpCUgpNM6Egd0ZjdzZx9U9MzamBMzEqZVpDRVgQCkipUc88uHTAE9uk2ytdlfk1t0TiVp5YtKFhG7qMeMkYTUA/8pFE29AfkzMVG/b+2G25VlrlZGXl3cJW22EKwmoqK6GM3afdx6fk9zLlAXvELqs0FEmp4GAJva8pZ6bNnlSUpMML3SMSnkOJCgXE5DEaE1zyjlk5pQRZMo9+dlbSaR621hLjSh2UNPWmHW07Etick5mWmzJ89tIb3eNPOCgTiJrlQdEfjb2zp5y0ZCbaUgJZDHKElRFSyoUUnLnEio4aDpgBPlZWTmpe0Jm0XS0+ueUy1MFKlqa3YStISkEUyqNeAhhCwq3GiF7wGyK7ymHH6fOIJJBPrj95i4dotonpWWcluSTa1O4nMW8QVaoAGWdAK50jSkLlTCJ1h9RbwN2dyRXONd5zswKejnrWAJPYcypmx5uXc9GYaTNs9pQ7uXB6xgSe6GW97Usq15YTjLr7X5Oa5jSVKViquhonOka1q7Kph2yZSWCmhNS6nKnEcBQ4sqUnFSvQdOEa1t3UtJM+zOSJlqtyiJYh0qIqCrFkBpmKGsAN1xmZdMm2JRpxlmqiltxKkqBxHFUKzFTnDBGVdvlW4Ty3db+qsW6rgpU4aVzrTWNWACCCPIAFRhXmvGiVRwU4RzUV+s9Ajst21Ey7KnFZ0ySPlKOgiMz86t5xTjhqpRqezoA7I169bgWFuW2l6d/Uy45+qvn7D9LUtJyYXjdViPAcAOgDgI5UIKiAkEk5AAVJ9keQ77PLUYSd0tCUuk81w/pV/RqdD0Dj9uhCPHLDZ09xU/pqDlTjnHTsZUhcuaczKA2OlZoe7WOufuQWGXHnphtKG0lajhJoAKnoioRINudpuOuyllsmhmFJUvtqvA2D0jECf8IjeVrBHMT1q6k+TS933M+6llqtBhT8sQQlZbKV1SagA16NCI+LQsx5g0dbUjoJGR9R0ML3lTONufkyxUrS20opBQkLddWk/COqURQAn1ACgjusPaXOysxyW2G1ONKNHA63hcQDkFjIBSeOmY0PTErSL2MtHXa0X6RJr4M6K/8APxh5ulfQpIamTVOiXDqOgK7O2PxvPc/CkvyvObIxFGtARWqekcaQmRq+ejIu/wC31Gj/ADKL6hVRUR9Qg7PbxFX/AMZ05gVbJOo1w9tBmOwdkPgMWNOanHKORuradvUdOROtsK6ciP8AaufdKhG5Uekw7bZviXzzn3SoQTHs1ypXXnyxZsy8E4i27NOYa0rhdWaVoad0ZMhtMePI1zEjupecWG23Uv7yilEBOJO7FP8AYx1SH9DT396c/wA7kTKzXmmWrIeZmjMzG9SlUotaHUtBRzUlCRibIyoTU59kRHYmW7KYq/c45NzUrKWcH+TKSlajNJb9IEpNCjjQ6E6QTN+Z3lapRizkuuoaQ64OVBGHEBVOaKGhNK1zhLYQx+V7VD9ouSPwjeEocS3vclVriBrTLT5UaTNj8rtt9Lc2+2BKNKDrSkhTgokAkkEGuuUSQNFo3zmkvS8o1JoM682XXG1v8xlINM1hPOrTh2RwObUimQdmTLfDMTAlnmC5QBZNKheE1Hs4GOJxKZG35czL/wAGqRLSXnlAY1JVniVknF/EQkW0d5IWrMJ/NO2igNqGiglS6qSeIOIZwBVbNvy/yzkc5J8ncUyXm1Je3qVhIJIrgFND3RyXVv5PzyG3WrMTuFrCS5ytPNAVhWrCUAnDmacaRjSkmuVtzduvLmS7IqKHXvTRTFzUlNE0yNcoxNkXJgxLldquMuh7KUDqEpUd5zUlJTUhfHPjAFTv9ec2dK8oDQd56UYce79I0rXCfshee2kPsuvMzcjuXUSyplrC/vEOhAJpiwDDpStDoeyPdvH9Gf8Afb/zQn3kklys9NNuurmS7ZTpQ69TGgAL5iSKJpkeEAPt1L2z85uXDZwblnRi33KkromhocGAE5jTtjgsvaBPTRe5LZiXG2nlMlZm0o5yNci3XQg+2MbZPyYIkz+VHFPYacjLqMNSlXMwYcWWuvCOXZndlUzy1xM5MsBM84nA0pISqmE1NUnPOnqAgBpk9pCl2ZMz/JgNw8Wt3vSceHBzsWDL09KHTWPbR2gTImmZWWkQ+47LImv5wGqBVajNFDSmteMTmVtFpuwrSlnHEJmOWLAaKgFmpaphT6RHNOdOBjRt1tsWvKJfmlyQFmtgupUEEGq+ZVQIz/CAH9N85hEzIy0zJhpybLtQHwvdhupSahNFYhnqKVjQvjekyTkmgNbzlMwmXrjw4MRAxeicWumUTy2J+XZtCxXOWb9hHKKzLi0muZGagAMicPsjv2oW/LPKst5p9tbTdoIxuJUClOEpUqp4UTnADvfq85s+XS8Gg7V1LeHHg9I0rXCYyk7QB+VzZq2Qmqapdx1xKwBwJw4RTKorXgOmMPa1b0tNSCeTPtvBMyziwKCsNVGlaeoxiXkkVLtC1Hmwd9Kty003T+yopQ9qQcoAaF7TzyUuplqvKnFSLLW8rjWnDRZOEYRztKHhnnG1da9D70y/KTcuGH2QFVQsrQ4lXFJKQaiI1Z01WTkppXNaTbSnVnghJ3K6k8KUMUe7N53F2pNs8tTNSzbJdSpIRhSSalIUnI4RlWsAll4Px2iWoXJjdA8xod6zr3Cg74WZKVU64htAqpSgke3j6gM/ZHzMvlalLOqiVH2msOezKz8TjjxHo0Qn1nM/V9sVXOrUO2k42NnlbpfP/pm3oukqWAWiq2qDEeKT0n9WFoGL262FAhQBBFCD0GJdfG6plyXWgSydRrgP+mMte34fNE0tM1XxfRVt+j7/AKm5cu9uOjEwRj0Qs/pdAP632+vVM26trl52Qn0hRS2QCRwUhYcSPWQT3RmCHu7tutTbfI55KHArIYxULpoDX9IcDx9cZKFfPlka2qaXwZq0ly6rt/o6Ln21Y7swVyRYTNPpKlJCShxX6ahpSupIGtCeETb+UZPJVNsMhIxNslSlcTvFGifZhr/ij5vRY6bCtdmbZllKkkgKSApSgCUKbWCtVaLBOMAnPL2ad4bx3ftN1p+bVMtuhIQQElIKakgKoCDQqOaaaxuHPj1cK+Ug5LS8umbbU6lpDZSs4FKUlITkFUxE9lYxb+WCGHA62Pg3DmOCVa5dh174TpnZdIzaFrsefS6tOe5cUkq9WQSpI6CU8NYNm94n3S7ZM2VKqle5xkqU260CsorxTzSfZTQxirQ44tG7p91K3rKSfJ8mdUs+ULStJopJCge0ZxbbHnw+y26NFpB9R0I9hyiHERSdmE3VlbZ/QXUepWf2/bGnaSxJxL7XKCnRVVdPozL2zfEfnnPulQgmH7bN8R+ec+6VCCYsTlCxXNZSuWfSsBSVTMyFJIqCC8uoIjSkLuyrJxMy7LaulLaUnvAjguN+Yd/apj75cMcAY01dSScUpbkqwtajVSlNpJJ6SaZx2StksNr3jbSErwhGIJAOFOQTXoFNI7YIA4bTsdiYSEzDLbqRmAtAUB3iPl6xJdTQZUy2WQQQ2UDCCMwaUpWNCCAON6ymVuJdW0hTiAUpWUgqSk1qAdQM44GboSKFJUmUl0qSQpJDSQQQagjLIgxtwQBy2hZzT6cDzaHEVBwrSFCo0NDxj8ZyxJd1QW6y2tQSWwpSASEHVNfkmukaEEAY8ndWSaWlxqVYQtOaVJbSCOGRAyjukLNaZCgy2hsKUVqCUhOJR1UaantjqggDLfu7Krd3ypdlToNcZbSVVGhrSC0buyr68b8u04umHEtAUaCpAqRpmY1IIAxnLpySkoQqVYKUVwJLaaJxGqqCmVTnB5KSWAN8lYwBWMJ3aaYiACqlNaAD2RswQBjt3Wk0pKEyrAQSFFIbSAVJ9E0pqK6x2osxoLW4G0BbgCVqwiqgBQAniAI64IAzG7vyqWiwJdoMqNS2EJwkkUJIpStBGZbdjy8vKPqYZbbIYU2ChATRJB5uQ0qYZoyr0N4pSYAzO6XT1hJI+yPMvVZlo48SOe6+pFYqezZqknX5Tij3UT+ESyNe3Lbel7CWuXdU24iZSnEk0NFc4j1GsV9r+IdVrn5Xl3RZxHy40FAhQqDkQeMfyQdotqddf+l/tB5xbU66/wDS/wBosjkCy3xuqZcl1oEsnUfIP+nthVBhDXtBtNQIM68QRQjFr9UbV2bwh4BtwgOjQ/L/AN40K9DHmidTpeqeJ6Gs+fR9/Yyx3RvOl5IlpvConJJUAQv9VXCv2+vXRnNm9luVxSbWYpzAW/8AKRQ9sS0dkcF5LdtNA3jE4/gHpICq4e0ZaR6t7jPlka+qaVw5q0ly6rsdG0256bGcl52z1rR8JTCVFWFQFRQ6lBFQQSddYzbuT+/vK28kFO8mCqnrbOL8YT7YvXOTSN3MzDjqAcQSo1FemGTY/NrctyVW4oqUQ4CT0JlnQO4Ad0bpzw32s3hfdT0OKH1mGvZcv4V4dKEnuMKdpu4nnFdK1H6zDdsub+FeVwCUjvJMVdH8VHZ3/wCQeey/Y+ds3xH55z7pUIJh+2zfEfnnPulQgmLQ4wstx/zDv7VMffLiabXr/T8jaAaln8DW6QvAWm1Akk1qVJKs6UyMUu435h39qmPvlxL9odnImLxyzDgqhxkIPtQ6AfYc/ZAGztavzMy8pIzEg9uxMYlE4EOVGFBA5yTShJ0g2hX3nEvyln2epKZl5CFLcUlJoV0oBUFIGRJNDlpEnvJaS/yezJPZPScy82R+oQmnsCgoeoCHicr5USda+g1T1bhUAaD96bUsieYatF9Eyw/TnBCU4ecEkiiQagkEg1qItBEQ7+UsedIdPw/r1YpFvb0HqEASK8F67RnLWXZ1nOol0tA43ChJKsIBUTiSchUAAAca1jruJeK00Wi5IWj8MkYsD4boKgBQGJKQCCOnOscd+9nk2J1VoWU6A8ecpvEEqCgADhJ5pBAzSqntrHRcDaZMOTQs+0mcEzmkLAw1UATRSdASBqMj0QAm3f2oWkZ9pL8xjljMpZWNyynmqUU6hAVkM9eEOW2q+s3JOy7Mk7u1KQt1z4NC6pBAT6aSAMlfVEskJAuSNpOpHPYmWXR2c51JPcYabyTQn5qemQapYswD1LUkH7VKgB0u9fp5FgG0JlW9eBWlNUpQFKxlDYISAKeyFhm07fckFWoJtCWwC4Gd23m2k5mmDTXKtaDWsZj1fJJHRyk1/eqii2IB5M86lOQOVrp+aXAC7b+0uZXYrM7LLDL5f3LtEIUKhJJoFhVARQx1322iPS8lJtS68U/MttrJwJUUhWVcNMNVKyAp0xL2P/zy/wDqP/gRHRcSfLFpycxaCFFDiQGVrGSR+bbcA+SkinZWsAVW/Nr2hZ9jtuqmazmNAcc3TVBirVATgw0GlaVy1jDv5fmfl7Nsx9l/C6+3idVumlYzhQa0KCE5ngBG9/KA/or/ALyPxhE2hgGzLDB0wD/K3ADhO38fXd4TzLgTMpKW1qCEGiwsJXzSkpFRQ6cY+LU2jPy1iSsyVBybmAUhRSkAEVxLwpAGQGnTCLeo8gRalnHJDi25lgHiCQVU9lB/hjnvmf8A6yw9cOF2vrxt/XrADNa9tW9ZrUvOTEwh9pwjG1gRROIYglVEAio4pORi0yMwmYYQsDmuthVDwCk6fXE72gX2nJDCUSSXZQIbo8utMSh6Prh9uvaJmJOXfKQkuNJcKU6DEK0HZAEcnpUtOLbOqFFPcf4RpWBZrM4FyUyVht0pcGBQScbdSBUg6g/VG1tIsoodD6RzVgBXYsaH2j7IT2HShSVJNFJIUCOBGYir50qh2y4b60x3XwY2jYbZp/Smf3qfDj3zGWb8qZ/ep8OHW7VuommgoZLGS08Qf4RsVizTTWUcZUpypycZbomXmMs35Uz+9T4ceo2H2ckghc0CMwQ6n/RFNgiTxkk96roKlQFtFS2gACVUKknpVQCo7aQsGL440FAggEHIg8REuvldQsEusirJ1GuD/wBfsjQr2+PNE6jS9U4/Q1nz6N/Ritd65FmzLpRMb5tazVJQ4EoNf0aFBofbx9kNL+zyRsscsYW/vkBSWwtxKgVOIU1mMA4KJ1GkKkaFpWy6+htDqsQbGXb2npNMo8xuXwNMyVtGjK4VSPKOea+xnxTdmclhl1OH+sWaf3U837axOZCUU64htAqpRoPxPsGfsi3WdKBptDafRQkJHsibSGZOR5124UaSpLd8/h9yf7ZviPzzn3SoQTD9tm+I/POfdKhBMWBypZbjfmHf2qY++XCdeO78yu8UpNIZWZdCUhTophBwuA1zrxHfDjcb8w7+1TH3y4Y6QBAdsGz2adn1Pycup1DqQpWCnNWOaqufEAGN/aDdCcE1J2jIN7x1lCEuN1AVVFKUB1BBKTQ1ivwQBDp6w7Stqfl3JyUMpLMahR1GIKUBXNRVQDSgpFvj2kewBF7Tsi07OtZ2clJdc2w7iOAL0x0KkkVqkgjI0pQx7di7E/O2uLSnpfkyEZpQSCVEJKUpprlWuIgcNYs1I9gCKXAuZMplrXZmGFt8oTRrFTnEb0imfSUx+FyLkTTNkWml1haZh9O7bbNMSglNRTOmZUfoxcoIAlF3bkvO3eMi+gtPlS1JC8qKDhWivYfxhcZVbbdnKsv8nrVVKmQ9iFN2onm/J0NK10i9UjykAQ+39nkyzYbMqy0XZgzG+dCKGhKSNeNAEivZG7fe47k3Y8slDZ5XLNoKE6K0Acb9eVfWkRVIIAjd45C0Z2wUMuyrvK23UoUkgVWlOjgzpShoe0GOW+l1Jx2QshtuXcUthIDqRSqMka59h7ot0EAR7blch+bMvMSrSnHUp3TiU0rhzUlWvAkj/FHNbtwZmYsKTbS2RNS1VbokAkEnEkHSuh14RaoIAgt4W7btGRTLLkVNpZSkrUTRTyk0SkJSePHKumsV25Mqtqz5Vt1JQ4hlCVJOqVBIBBjdggDitSz0PtKbWKpUKeroI7RrEbtmy1y7pbWNPRPBSeBH/OmLgYy7esVuaRgcGY9FQ1Sezs7IwV6PiLluWem37tZ4l6r3+5ILLtJxhwLaVQjUcFDoI4iKdYF8GZiiVHdu6YVZAn9U6H1axO7du+9Kqo4Ko4LHon+B7Iyo0oVJ0ng6K4s6F9HjT59Gv3/mS+gx6IicjeCZZ/NvLA6CcQ7jURqov5NgatntKM/tAjaV3DqUs9CuE/K0yrxn2vaLLKCX1JCTlQ517Kan2RL5q+U4sEb3D/cSE/XrGI88pZxLUpR6SST9ceZ3a/xRloaFUzmpLC9m5+9qLaLqywkpbJ5qTw6fUOyOWPthlS1BKElSjoAKkxRbpXNDZDswAV6pRqE9p6VfZGrCnKo+SLq5u6dpSXE8vourP0uHdwsp3zoo4oUSPkpP4mHER6BHtItIRUVhHF3Fedeo6k92TXbN8R+ec+6VCCYfts3xH55z7pUIJj0YSzXJFGXQdeVPnvdUR9REMUJzgflXluy6Q626Qp1kqCCFgYd42oilSkAFKqDmg1BrXnmdo2D0pCb72D/5oAeYInatq7Y+JTfufFjzzstdSm/c+LAFFgidedlrqU37nxYPOy11Kb9z4sAUWCJ152WupTfufFg87LXUpv3PiwBRYInXnZa6lN+58WDzstdSm/c+LAFFgidedlrqU37nxYPOy11Kb9z4sAUWCJ152WupTfufFg87LXUpv3PiwBRYInXnZa6lN+58WDzstdSm/c+LAFFgidedlrqU37nxYPOy11Kb9z4sAUWCJ152WupTfufFg87LXUpv3PiwBRY8pE787LXUpv3PiwedlrqU37nxYAoDzCVgpUkKSciCKg+yFO1bgMuVLJLR6PST3ajvjL87LXUpv3PiwedlrqU37nxY8yhGW6M9G5q0XmnLBnTdw5tPohDg6Qqh7lU+2M9d1Zsf1CvZQ/jDD52WupTfufFjzzsNdSm/c+LGu7SHQs467cJYaT932ZisXMnFf1WHtUtI/Gv1RuWds6VkX3RT5KBX6z/CPnzsNdSm/c+LHvnZa6lN+58WJja01uY6utXU9ml+g52VYbMuKNNgHirVR9ZOcaFInnnZa6lN+58WDzstdSm/c+LGwklsVc5ym+KTyyiCPYnXnZa6lN+58WDzst8JKarwqWQPad7lEnk/LbJpJfOufdGEGO237benXw66AhKRhbaBxBAJqSVU5yjlXgKADt5d2YAsk7qYRrc/S9UEEAK8xqY/GCCACCCCACCCCACCCCACCCCACCCCACCCCACCCCACCCCACCCCACCCCACCCCIAQQQRJLCCCCBAQQQQB9t6x0mPIIgH/9k=">
            <a:hlinkClick r:id="rId2"/>
          </p:cNvPr>
          <p:cNvSpPr>
            <a:spLocks noChangeAspect="1" noChangeArrowheads="1"/>
          </p:cNvSpPr>
          <p:nvPr/>
        </p:nvSpPr>
        <p:spPr bwMode="auto">
          <a:xfrm>
            <a:off x="28575" y="-647700"/>
            <a:ext cx="3171825" cy="1352550"/>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052" name="Picture 4" descr="http://www.mysafetysign.com/img/lg/S/No-Smoking-Stop-Engine-Danger-Sign-S-2806.gif">
            <a:hlinkClick r:id="rId3"/>
          </p:cNvPr>
          <p:cNvPicPr>
            <a:picLocks noChangeAspect="1" noChangeArrowheads="1"/>
          </p:cNvPicPr>
          <p:nvPr/>
        </p:nvPicPr>
        <p:blipFill>
          <a:blip r:embed="rId4" cstate="print"/>
          <a:srcRect/>
          <a:stretch>
            <a:fillRect/>
          </a:stretch>
        </p:blipFill>
        <p:spPr bwMode="auto">
          <a:xfrm>
            <a:off x="3347864" y="4221088"/>
            <a:ext cx="2813349" cy="20326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Reporter</a:t>
            </a:r>
            <a:endParaRPr lang="en-AU" dirty="0"/>
          </a:p>
        </p:txBody>
      </p:sp>
      <p:sp>
        <p:nvSpPr>
          <p:cNvPr id="3" name="Content Placeholder 2"/>
          <p:cNvSpPr>
            <a:spLocks noGrp="1"/>
          </p:cNvSpPr>
          <p:nvPr>
            <p:ph idx="1"/>
          </p:nvPr>
        </p:nvSpPr>
        <p:spPr/>
        <p:txBody>
          <a:bodyPr/>
          <a:lstStyle/>
          <a:p>
            <a:r>
              <a:rPr lang="en-AU" b="1" dirty="0" smtClean="0"/>
              <a:t>Who is responsible for reporting safety occurrences?</a:t>
            </a:r>
          </a:p>
          <a:p>
            <a:pPr lvl="1"/>
            <a:r>
              <a:rPr lang="en-AU" dirty="0" smtClean="0"/>
              <a:t>Everyone</a:t>
            </a:r>
          </a:p>
          <a:p>
            <a:pPr lvl="2"/>
            <a:r>
              <a:rPr lang="en-AU" dirty="0" smtClean="0"/>
              <a:t>Events that affect you</a:t>
            </a:r>
          </a:p>
          <a:p>
            <a:pPr lvl="2"/>
            <a:r>
              <a:rPr lang="en-AU" dirty="0" smtClean="0"/>
              <a:t>Events that might affect others</a:t>
            </a:r>
          </a:p>
          <a:p>
            <a:pPr lvl="2">
              <a:buNone/>
            </a:pPr>
            <a:endParaRPr lang="en-AU" dirty="0" smtClean="0"/>
          </a:p>
          <a:p>
            <a:r>
              <a:rPr lang="en-AU" b="1" dirty="0" smtClean="0"/>
              <a:t>Why is everyone responsible?</a:t>
            </a:r>
          </a:p>
          <a:p>
            <a:pPr lvl="1"/>
            <a:r>
              <a:rPr lang="en-AU" dirty="0" smtClean="0"/>
              <a:t>To protect everyone from injury or loss of property</a:t>
            </a:r>
          </a:p>
          <a:p>
            <a:pPr lvl="1"/>
            <a:r>
              <a:rPr lang="en-AU" dirty="0" smtClean="0"/>
              <a:t>Others protect you</a:t>
            </a:r>
          </a:p>
          <a:p>
            <a:pPr lvl="1"/>
            <a:r>
              <a:rPr lang="en-AU" dirty="0" smtClean="0"/>
              <a:t>You protect others</a:t>
            </a:r>
            <a:endParaRPr lang="en-AU"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7</a:t>
            </a:fld>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Occurrence Report</a:t>
            </a:r>
            <a:endParaRPr lang="en-AU" dirty="0"/>
          </a:p>
        </p:txBody>
      </p:sp>
      <p:sp>
        <p:nvSpPr>
          <p:cNvPr id="3" name="Content Placeholder 2"/>
          <p:cNvSpPr>
            <a:spLocks noGrp="1"/>
          </p:cNvSpPr>
          <p:nvPr>
            <p:ph idx="1"/>
          </p:nvPr>
        </p:nvSpPr>
        <p:spPr>
          <a:xfrm>
            <a:off x="0" y="908720"/>
            <a:ext cx="5508104" cy="5328592"/>
          </a:xfrm>
        </p:spPr>
        <p:txBody>
          <a:bodyPr>
            <a:normAutofit fontScale="70000" lnSpcReduction="20000"/>
          </a:bodyPr>
          <a:lstStyle/>
          <a:p>
            <a:r>
              <a:rPr lang="en-AU" b="1" dirty="0" smtClean="0"/>
              <a:t>Occurrence report:</a:t>
            </a:r>
          </a:p>
          <a:p>
            <a:endParaRPr lang="en-AU" dirty="0" smtClean="0"/>
          </a:p>
          <a:p>
            <a:r>
              <a:rPr lang="en-AU" dirty="0" smtClean="0"/>
              <a:t>“Due to the recent loss of a RV aircraft, I decided to inspect my empennage very carefully.</a:t>
            </a:r>
          </a:p>
          <a:p>
            <a:endParaRPr lang="en-AU" dirty="0" smtClean="0"/>
          </a:p>
          <a:p>
            <a:r>
              <a:rPr lang="en-AU" dirty="0" smtClean="0"/>
              <a:t>I found a crack in the right elevator spar at the outboard attach point.  This is how it looked upon inspection. Just a black line.</a:t>
            </a:r>
          </a:p>
          <a:p>
            <a:endParaRPr lang="en-AU" dirty="0" smtClean="0"/>
          </a:p>
          <a:p>
            <a:r>
              <a:rPr lang="en-AU" dirty="0" smtClean="0"/>
              <a:t>It's an RV7A with 908 hours.</a:t>
            </a:r>
          </a:p>
          <a:p>
            <a:endParaRPr lang="en-AU" dirty="0" smtClean="0"/>
          </a:p>
          <a:p>
            <a:r>
              <a:rPr lang="en-AU" dirty="0" smtClean="0"/>
              <a:t>Everyone please check your elevators carefully before your next flight!”</a:t>
            </a:r>
            <a:br>
              <a:rPr lang="en-AU" dirty="0" smtClean="0"/>
            </a:br>
            <a:endParaRPr lang="en-AU" dirty="0" smtClean="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8</a:t>
            </a:fld>
            <a:endParaRPr lang="en-AU" dirty="0"/>
          </a:p>
        </p:txBody>
      </p:sp>
      <p:pic>
        <p:nvPicPr>
          <p:cNvPr id="50179" name="Picture 3"/>
          <p:cNvPicPr>
            <a:picLocks noChangeAspect="1" noChangeArrowheads="1"/>
          </p:cNvPicPr>
          <p:nvPr/>
        </p:nvPicPr>
        <p:blipFill>
          <a:blip r:embed="rId2" cstate="print"/>
          <a:srcRect/>
          <a:stretch>
            <a:fillRect/>
          </a:stretch>
        </p:blipFill>
        <p:spPr bwMode="auto">
          <a:xfrm>
            <a:off x="5505450" y="908720"/>
            <a:ext cx="3638550" cy="2609850"/>
          </a:xfrm>
          <a:prstGeom prst="rect">
            <a:avLst/>
          </a:prstGeom>
          <a:noFill/>
          <a:ln w="9525">
            <a:noFill/>
            <a:miter lim="800000"/>
            <a:headEnd/>
            <a:tailEnd/>
          </a:ln>
        </p:spPr>
      </p:pic>
      <p:sp>
        <p:nvSpPr>
          <p:cNvPr id="10" name="TextBox 9"/>
          <p:cNvSpPr txBox="1"/>
          <p:nvPr/>
        </p:nvSpPr>
        <p:spPr>
          <a:xfrm rot="20104731">
            <a:off x="4440073" y="4286307"/>
            <a:ext cx="4211960" cy="646331"/>
          </a:xfrm>
          <a:prstGeom prst="rect">
            <a:avLst/>
          </a:prstGeom>
          <a:solidFill>
            <a:srgbClr val="FFC000"/>
          </a:solidFill>
        </p:spPr>
        <p:txBody>
          <a:bodyPr wrap="square" rtlCol="0">
            <a:spAutoFit/>
          </a:bodyPr>
          <a:lstStyle/>
          <a:p>
            <a:r>
              <a:rPr lang="en-AU" b="1" dirty="0" smtClean="0"/>
              <a:t>Was this relevant to other builders and owners of this type of aircraft?</a:t>
            </a:r>
            <a:endParaRPr lang="en-AU"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was it reported?</a:t>
            </a:r>
            <a:endParaRPr lang="en-AU" dirty="0"/>
          </a:p>
        </p:txBody>
      </p:sp>
      <p:sp>
        <p:nvSpPr>
          <p:cNvPr id="3" name="Content Placeholder 2"/>
          <p:cNvSpPr>
            <a:spLocks noGrp="1"/>
          </p:cNvSpPr>
          <p:nvPr>
            <p:ph idx="1"/>
          </p:nvPr>
        </p:nvSpPr>
        <p:spPr/>
        <p:txBody>
          <a:bodyPr>
            <a:normAutofit fontScale="85000" lnSpcReduction="20000"/>
          </a:bodyPr>
          <a:lstStyle/>
          <a:p>
            <a:r>
              <a:rPr lang="en-AU" b="1" dirty="0" smtClean="0"/>
              <a:t>Van’s Airforce forum</a:t>
            </a:r>
          </a:p>
          <a:p>
            <a:endParaRPr lang="en-AU" sz="2400" dirty="0" smtClean="0"/>
          </a:p>
          <a:p>
            <a:r>
              <a:rPr lang="en-AU" b="1" dirty="0" smtClean="0"/>
              <a:t>Who took notice of it?</a:t>
            </a:r>
          </a:p>
          <a:p>
            <a:pPr lvl="1"/>
            <a:r>
              <a:rPr lang="en-AU" dirty="0" smtClean="0"/>
              <a:t>Of the many thousands of builders, most likely only a few regularly read the forum</a:t>
            </a:r>
          </a:p>
          <a:p>
            <a:pPr lvl="1"/>
            <a:r>
              <a:rPr lang="en-AU" dirty="0" smtClean="0"/>
              <a:t>An Aussie builder reported the post to the SAAA Safety Manager via SERA</a:t>
            </a:r>
          </a:p>
          <a:p>
            <a:pPr lvl="1"/>
            <a:endParaRPr lang="en-AU" sz="2100" dirty="0" smtClean="0"/>
          </a:p>
          <a:p>
            <a:r>
              <a:rPr lang="en-AU" b="1" dirty="0" smtClean="0"/>
              <a:t>What was the cause of the problem?</a:t>
            </a:r>
          </a:p>
          <a:p>
            <a:pPr lvl="1"/>
            <a:r>
              <a:rPr lang="en-AU" dirty="0" smtClean="0"/>
              <a:t>While no formal investigation was carried out, from information gathered on line and confirmed during local inspections several options emerged </a:t>
            </a:r>
          </a:p>
          <a:p>
            <a:endParaRPr lang="en-AU" sz="2400" dirty="0" smtClean="0"/>
          </a:p>
          <a:p>
            <a:r>
              <a:rPr lang="en-AU" b="1" dirty="0" smtClean="0"/>
              <a:t>Who is responsible for informing other owners of that type of aircraft?</a:t>
            </a:r>
            <a:endParaRPr lang="en-AU" b="1" dirty="0"/>
          </a:p>
        </p:txBody>
      </p:sp>
      <p:sp>
        <p:nvSpPr>
          <p:cNvPr id="4" name="Date Placeholder 3"/>
          <p:cNvSpPr>
            <a:spLocks noGrp="1"/>
          </p:cNvSpPr>
          <p:nvPr>
            <p:ph type="dt" sz="half" idx="10"/>
          </p:nvPr>
        </p:nvSpPr>
        <p:spPr/>
        <p:txBody>
          <a:bodyPr/>
          <a:lstStyle/>
          <a:p>
            <a:fld id="{1920F56D-DE87-4D2E-A37D-C816D60100D3}" type="datetime4">
              <a:rPr lang="en-AU" smtClean="0"/>
              <a:t>16 December 2013</a:t>
            </a:fld>
            <a:endParaRPr lang="en-AU" dirty="0"/>
          </a:p>
        </p:txBody>
      </p:sp>
      <p:sp>
        <p:nvSpPr>
          <p:cNvPr id="5" name="Footer Placeholder 4"/>
          <p:cNvSpPr>
            <a:spLocks noGrp="1"/>
          </p:cNvSpPr>
          <p:nvPr>
            <p:ph type="ftr" sz="quarter" idx="11"/>
          </p:nvPr>
        </p:nvSpPr>
        <p:spPr/>
        <p:txBody>
          <a:bodyPr/>
          <a:lstStyle/>
          <a:p>
            <a:r>
              <a:rPr lang="en-AU" dirty="0" smtClean="0"/>
              <a:t>SAAA SMS </a:t>
            </a:r>
            <a:endParaRPr lang="en-AU" dirty="0"/>
          </a:p>
        </p:txBody>
      </p:sp>
      <p:sp>
        <p:nvSpPr>
          <p:cNvPr id="6" name="Slide Number Placeholder 5"/>
          <p:cNvSpPr>
            <a:spLocks noGrp="1"/>
          </p:cNvSpPr>
          <p:nvPr>
            <p:ph type="sldNum" sz="quarter" idx="12"/>
          </p:nvPr>
        </p:nvSpPr>
        <p:spPr/>
        <p:txBody>
          <a:bodyPr/>
          <a:lstStyle/>
          <a:p>
            <a:fld id="{796D8AE0-14F1-41B3-8A2F-787D0590ECA2}" type="slidenum">
              <a:rPr lang="en-AU" smtClean="0"/>
              <a:pPr/>
              <a:t>9</a:t>
            </a:fld>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1443</Words>
  <Application>Microsoft Office PowerPoint</Application>
  <PresentationFormat>On-screen Show (4:3)</PresentationFormat>
  <Paragraphs>318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SAAA Safety Management</vt:lpstr>
      <vt:lpstr>Aim of this presentation</vt:lpstr>
      <vt:lpstr>What are the basics of a SMS?</vt:lpstr>
      <vt:lpstr>How do we achieve these goals?</vt:lpstr>
      <vt:lpstr>Safety Risk Management;</vt:lpstr>
      <vt:lpstr>Safety Occurrence Reporting</vt:lpstr>
      <vt:lpstr>Safety Reporter</vt:lpstr>
      <vt:lpstr>Occurrence Report</vt:lpstr>
      <vt:lpstr>Where was it reported?</vt:lpstr>
      <vt:lpstr>Possible causes of the problem</vt:lpstr>
      <vt:lpstr>Precautionary Steps</vt:lpstr>
      <vt:lpstr>The role of Safety Management</vt:lpstr>
      <vt:lpstr>Is it worth doing?</vt:lpstr>
      <vt:lpstr>Some of the SAAA’s SMS Parts in action</vt:lpstr>
      <vt:lpstr>Key SMS persons</vt:lpstr>
      <vt:lpstr>Chapter Safety Coordinator</vt:lpstr>
      <vt:lpstr>Notes on SERA</vt:lpstr>
      <vt:lpstr>Connecting to SERA</vt:lpstr>
      <vt:lpstr>Registering with SERA</vt:lpstr>
      <vt:lpstr>Fill out the form</vt:lpstr>
      <vt:lpstr>Log in to SERA</vt:lpstr>
      <vt:lpstr>SERA Help</vt:lpstr>
      <vt:lpstr>SERA Welcome Message</vt:lpstr>
      <vt:lpstr>Occurrence Type</vt:lpstr>
      <vt:lpstr>PowerPoint Presentation</vt:lpstr>
      <vt:lpstr>After submitting an Occurrence</vt:lpstr>
      <vt:lpstr>Summary</vt:lpstr>
      <vt:lpstr>Further Information</vt:lpstr>
      <vt:lpstr>KEY POINTS</vt:lpstr>
      <vt:lpstr>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dc:creator>
  <cp:lastModifiedBy>Your User Name</cp:lastModifiedBy>
  <cp:revision>51</cp:revision>
  <dcterms:created xsi:type="dcterms:W3CDTF">2013-11-11T21:10:47Z</dcterms:created>
  <dcterms:modified xsi:type="dcterms:W3CDTF">2013-12-16T06:56:53Z</dcterms:modified>
</cp:coreProperties>
</file>